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1" r:id="rId5"/>
    <p:sldMasterId id="2147483736" r:id="rId6"/>
    <p:sldMasterId id="2147483741" r:id="rId7"/>
    <p:sldMasterId id="2147483746" r:id="rId8"/>
    <p:sldMasterId id="2147483665" r:id="rId9"/>
    <p:sldMasterId id="2147483679" r:id="rId10"/>
  </p:sldMasterIdLst>
  <p:notesMasterIdLst>
    <p:notesMasterId r:id="rId59"/>
  </p:notesMasterIdLst>
  <p:handoutMasterIdLst>
    <p:handoutMasterId r:id="rId60"/>
  </p:handoutMasterIdLst>
  <p:sldIdLst>
    <p:sldId id="256" r:id="rId11"/>
    <p:sldId id="298" r:id="rId12"/>
    <p:sldId id="300" r:id="rId13"/>
    <p:sldId id="299" r:id="rId14"/>
    <p:sldId id="258" r:id="rId15"/>
    <p:sldId id="257" r:id="rId16"/>
    <p:sldId id="301" r:id="rId17"/>
    <p:sldId id="283" r:id="rId18"/>
    <p:sldId id="259" r:id="rId19"/>
    <p:sldId id="261" r:id="rId20"/>
    <p:sldId id="262" r:id="rId21"/>
    <p:sldId id="263" r:id="rId22"/>
    <p:sldId id="264" r:id="rId23"/>
    <p:sldId id="260" r:id="rId24"/>
    <p:sldId id="285" r:id="rId25"/>
    <p:sldId id="265" r:id="rId26"/>
    <p:sldId id="274" r:id="rId27"/>
    <p:sldId id="287" r:id="rId28"/>
    <p:sldId id="267" r:id="rId29"/>
    <p:sldId id="303" r:id="rId30"/>
    <p:sldId id="302" r:id="rId31"/>
    <p:sldId id="289" r:id="rId32"/>
    <p:sldId id="268" r:id="rId33"/>
    <p:sldId id="306" r:id="rId34"/>
    <p:sldId id="290" r:id="rId35"/>
    <p:sldId id="270" r:id="rId36"/>
    <p:sldId id="269" r:id="rId37"/>
    <p:sldId id="307" r:id="rId38"/>
    <p:sldId id="291" r:id="rId39"/>
    <p:sldId id="271" r:id="rId40"/>
    <p:sldId id="305" r:id="rId41"/>
    <p:sldId id="292" r:id="rId42"/>
    <p:sldId id="308" r:id="rId43"/>
    <p:sldId id="309" r:id="rId44"/>
    <p:sldId id="310" r:id="rId45"/>
    <p:sldId id="293" r:id="rId46"/>
    <p:sldId id="311" r:id="rId47"/>
    <p:sldId id="312" r:id="rId48"/>
    <p:sldId id="313" r:id="rId49"/>
    <p:sldId id="314" r:id="rId50"/>
    <p:sldId id="294" r:id="rId51"/>
    <p:sldId id="315" r:id="rId52"/>
    <p:sldId id="316" r:id="rId53"/>
    <p:sldId id="317" r:id="rId54"/>
    <p:sldId id="295" r:id="rId55"/>
    <p:sldId id="272" r:id="rId56"/>
    <p:sldId id="318" r:id="rId57"/>
    <p:sldId id="31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370B4F-BE17-3528-E473-EEE7CF5B885C}" name="Peter Dutton" initials="PD" userId="S::Peter.Dutton@ageuk.org.uk::4e4d3bf1-6f0a-49de-bdc9-d5d7cb7d0c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633"/>
    <a:srgbClr val="D8EEFD"/>
    <a:srgbClr val="EADF42"/>
    <a:srgbClr val="4B00A3"/>
    <a:srgbClr val="454341"/>
    <a:srgbClr val="004C74"/>
    <a:srgbClr val="E2E2E2"/>
    <a:srgbClr val="7DC4D9"/>
    <a:srgbClr val="E9DE42"/>
    <a:srgbClr val="4F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80D7DD-D86D-ABA1-4015-F1971AC2931C}" v="8" dt="2025-04-28T15:33:03.31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8" y="3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62C7DC"/>
            </a:solidFill>
            <a:ln>
              <a:solidFill>
                <a:srgbClr val="C00000"/>
              </a:solidFill>
            </a:ln>
          </c:spPr>
          <c:dPt>
            <c:idx val="0"/>
            <c:bubble3D val="0"/>
            <c:spPr>
              <a:solidFill>
                <a:srgbClr val="C00000"/>
              </a:solidFill>
              <a:ln w="952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767-E64B-86A5-9589C717FA1C}"/>
              </c:ext>
            </c:extLst>
          </c:dPt>
          <c:dPt>
            <c:idx val="1"/>
            <c:bubble3D val="0"/>
            <c:spPr>
              <a:solidFill>
                <a:schemeClr val="bg1"/>
              </a:solidFill>
              <a:ln w="19050">
                <a:noFill/>
              </a:ln>
              <a:effectLst/>
            </c:spPr>
            <c:extLst>
              <c:ext xmlns:c16="http://schemas.microsoft.com/office/drawing/2014/chart" uri="{C3380CC4-5D6E-409C-BE32-E72D297353CC}">
                <c16:uniqueId val="{00000003-3767-E64B-86A5-9589C717FA1C}"/>
              </c:ext>
            </c:extLst>
          </c:dPt>
          <c:cat>
            <c:numRef>
              <c:f>Sheet1!$A$2:$A$3</c:f>
              <c:numCache>
                <c:formatCode>General</c:formatCode>
                <c:ptCount val="2"/>
              </c:numCache>
            </c:numRef>
          </c:cat>
          <c:val>
            <c:numRef>
              <c:f>Sheet1!$B$2:$B$3</c:f>
              <c:numCache>
                <c:formatCode>0%</c:formatCode>
                <c:ptCount val="2"/>
                <c:pt idx="0">
                  <c:v>0.96</c:v>
                </c:pt>
                <c:pt idx="1">
                  <c:v>0.04</c:v>
                </c:pt>
              </c:numCache>
            </c:numRef>
          </c:val>
          <c:extLst>
            <c:ext xmlns:c16="http://schemas.microsoft.com/office/drawing/2014/chart" uri="{C3380CC4-5D6E-409C-BE32-E72D297353CC}">
              <c16:uniqueId val="{00000004-3767-E64B-86A5-9589C717FA1C}"/>
            </c:ext>
          </c:extLst>
        </c:ser>
        <c:dLbls>
          <c:showLegendKey val="0"/>
          <c:showVal val="0"/>
          <c:showCatName val="0"/>
          <c:showSerName val="0"/>
          <c:showPercent val="0"/>
          <c:showBubbleSize val="0"/>
          <c:showLeaderLines val="1"/>
        </c:dLbls>
        <c:firstSliceAng val="13"/>
        <c:holeSize val="5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44292573375669"/>
          <c:y val="0.21881522901485337"/>
          <c:w val="0.76356182471870149"/>
          <c:h val="0.78052790697144414"/>
        </c:manualLayout>
      </c:layout>
      <c:barChart>
        <c:barDir val="bar"/>
        <c:grouping val="stacked"/>
        <c:varyColors val="0"/>
        <c:ser>
          <c:idx val="0"/>
          <c:order val="0"/>
          <c:tx>
            <c:strRef>
              <c:f>Sheet1!$B$1</c:f>
              <c:strCache>
                <c:ptCount val="1"/>
                <c:pt idx="0">
                  <c:v>Not very/not at all confident</c:v>
                </c:pt>
              </c:strCache>
            </c:strRef>
          </c:tx>
          <c:spPr>
            <a:solidFill>
              <a:srgbClr val="C32A2B"/>
            </a:solidFill>
            <a:ln>
              <a:noFill/>
            </a:ln>
            <a:effectLst/>
          </c:spPr>
          <c:invertIfNegative val="0"/>
          <c:dPt>
            <c:idx val="13"/>
            <c:invertIfNegative val="0"/>
            <c:bubble3D val="0"/>
            <c:spPr>
              <a:solidFill>
                <a:srgbClr val="C32A2B"/>
              </a:solidFill>
              <a:ln>
                <a:noFill/>
              </a:ln>
              <a:effectLst/>
            </c:spPr>
            <c:extLst>
              <c:ext xmlns:c16="http://schemas.microsoft.com/office/drawing/2014/chart" uri="{C3380CC4-5D6E-409C-BE32-E72D297353CC}">
                <c16:uniqueId val="{00000001-06C5-8B40-828C-82F5DFEDC312}"/>
              </c:ext>
            </c:extLst>
          </c:dPt>
          <c:dPt>
            <c:idx val="14"/>
            <c:invertIfNegative val="0"/>
            <c:bubble3D val="0"/>
            <c:spPr>
              <a:solidFill>
                <a:srgbClr val="C32A2B"/>
              </a:solidFill>
              <a:ln>
                <a:noFill/>
              </a:ln>
              <a:effectLst/>
            </c:spPr>
            <c:extLst>
              <c:ext xmlns:c16="http://schemas.microsoft.com/office/drawing/2014/chart" uri="{C3380CC4-5D6E-409C-BE32-E72D297353CC}">
                <c16:uniqueId val="{00000003-06C5-8B40-828C-82F5DFEDC312}"/>
              </c:ext>
            </c:extLst>
          </c:dPt>
          <c:dPt>
            <c:idx val="15"/>
            <c:invertIfNegative val="0"/>
            <c:bubble3D val="0"/>
            <c:spPr>
              <a:solidFill>
                <a:srgbClr val="C32A2B"/>
              </a:solidFill>
              <a:ln>
                <a:noFill/>
              </a:ln>
              <a:effectLst/>
            </c:spPr>
            <c:extLst>
              <c:ext xmlns:c16="http://schemas.microsoft.com/office/drawing/2014/chart" uri="{C3380CC4-5D6E-409C-BE32-E72D297353CC}">
                <c16:uniqueId val="{00000005-06C5-8B40-828C-82F5DFEDC312}"/>
              </c:ext>
            </c:extLst>
          </c:dPt>
          <c:dPt>
            <c:idx val="16"/>
            <c:invertIfNegative val="0"/>
            <c:bubble3D val="0"/>
            <c:spPr>
              <a:solidFill>
                <a:srgbClr val="C32A2B"/>
              </a:solidFill>
              <a:ln>
                <a:noFill/>
              </a:ln>
              <a:effectLst/>
            </c:spPr>
            <c:extLst>
              <c:ext xmlns:c16="http://schemas.microsoft.com/office/drawing/2014/chart" uri="{C3380CC4-5D6E-409C-BE32-E72D297353CC}">
                <c16:uniqueId val="{00000007-06C5-8B40-828C-82F5DFEDC312}"/>
              </c:ext>
            </c:extLst>
          </c:dPt>
          <c:dLbls>
            <c:dLbl>
              <c:idx val="0"/>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6C5-8B40-828C-82F5DFEDC312}"/>
                </c:ext>
              </c:extLst>
            </c:dLbl>
            <c:dLbl>
              <c:idx val="1"/>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6C5-8B40-828C-82F5DFEDC312}"/>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6C5-8B40-828C-82F5DFEDC312}"/>
                </c:ext>
              </c:extLst>
            </c:dLbl>
            <c:dLbl>
              <c:idx val="3"/>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6C5-8B40-828C-82F5DFEDC312}"/>
                </c:ext>
              </c:extLst>
            </c:dLbl>
            <c:dLbl>
              <c:idx val="4"/>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6C5-8B40-828C-82F5DFEDC312}"/>
                </c:ext>
              </c:extLst>
            </c:dLbl>
            <c:dLbl>
              <c:idx val="6"/>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6C5-8B40-828C-82F5DFEDC3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Government (n=53)</c:v>
                </c:pt>
                <c:pt idx="1">
                  <c:v>Sport &amp; physical activity (n=96)</c:v>
                </c:pt>
                <c:pt idx="2">
                  <c:v>Charity/voluntary (n=63)</c:v>
                </c:pt>
                <c:pt idx="3">
                  <c:v>Health and social care (n=316)</c:v>
                </c:pt>
                <c:pt idx="4">
                  <c:v>All professional audiences (n=556)</c:v>
                </c:pt>
                <c:pt idx="6">
                  <c:v>Family/friends/carers (n=553)</c:v>
                </c:pt>
              </c:strCache>
            </c:strRef>
          </c:cat>
          <c:val>
            <c:numRef>
              <c:f>Sheet1!$B$2:$B$8</c:f>
              <c:numCache>
                <c:formatCode>0%</c:formatCode>
                <c:ptCount val="7"/>
                <c:pt idx="0">
                  <c:v>-0.25</c:v>
                </c:pt>
                <c:pt idx="1">
                  <c:v>-0.16</c:v>
                </c:pt>
                <c:pt idx="2">
                  <c:v>-0.13</c:v>
                </c:pt>
                <c:pt idx="3">
                  <c:v>-0.18</c:v>
                </c:pt>
                <c:pt idx="4">
                  <c:v>-0.16</c:v>
                </c:pt>
                <c:pt idx="6">
                  <c:v>-0.34</c:v>
                </c:pt>
              </c:numCache>
            </c:numRef>
          </c:val>
          <c:extLst>
            <c:ext xmlns:c16="http://schemas.microsoft.com/office/drawing/2014/chart" uri="{C3380CC4-5D6E-409C-BE32-E72D297353CC}">
              <c16:uniqueId val="{0000000F-06C5-8B40-828C-82F5DFEDC312}"/>
            </c:ext>
          </c:extLst>
        </c:ser>
        <c:ser>
          <c:idx val="1"/>
          <c:order val="1"/>
          <c:tx>
            <c:strRef>
              <c:f>Sheet1!$C$1</c:f>
              <c:strCache>
                <c:ptCount val="1"/>
                <c:pt idx="0">
                  <c:v>Fairly confident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accent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Government (n=53)</c:v>
                </c:pt>
                <c:pt idx="1">
                  <c:v>Sport &amp; physical activity (n=96)</c:v>
                </c:pt>
                <c:pt idx="2">
                  <c:v>Charity/voluntary (n=63)</c:v>
                </c:pt>
                <c:pt idx="3">
                  <c:v>Health and social care (n=316)</c:v>
                </c:pt>
                <c:pt idx="4">
                  <c:v>All professional audiences (n=556)</c:v>
                </c:pt>
                <c:pt idx="6">
                  <c:v>Family/friends/carers (n=553)</c:v>
                </c:pt>
              </c:strCache>
            </c:strRef>
          </c:cat>
          <c:val>
            <c:numRef>
              <c:f>Sheet1!$C$2:$C$8</c:f>
              <c:numCache>
                <c:formatCode>0%</c:formatCode>
                <c:ptCount val="7"/>
                <c:pt idx="0">
                  <c:v>0.56999999999999995</c:v>
                </c:pt>
                <c:pt idx="1">
                  <c:v>0.43</c:v>
                </c:pt>
                <c:pt idx="2">
                  <c:v>0.44</c:v>
                </c:pt>
                <c:pt idx="3">
                  <c:v>0.59</c:v>
                </c:pt>
                <c:pt idx="4">
                  <c:v>0.53</c:v>
                </c:pt>
                <c:pt idx="6">
                  <c:v>0.47</c:v>
                </c:pt>
              </c:numCache>
            </c:numRef>
          </c:val>
          <c:extLst>
            <c:ext xmlns:c16="http://schemas.microsoft.com/office/drawing/2014/chart" uri="{C3380CC4-5D6E-409C-BE32-E72D297353CC}">
              <c16:uniqueId val="{00000010-06C5-8B40-828C-82F5DFEDC312}"/>
            </c:ext>
          </c:extLst>
        </c:ser>
        <c:ser>
          <c:idx val="2"/>
          <c:order val="2"/>
          <c:tx>
            <c:strRef>
              <c:f>Sheet1!$D$1</c:f>
              <c:strCache>
                <c:ptCount val="1"/>
                <c:pt idx="0">
                  <c:v>Very confident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lgn="l">
                  <a:defRPr sz="1400" b="1"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Government (n=53)</c:v>
                </c:pt>
                <c:pt idx="1">
                  <c:v>Sport &amp; physical activity (n=96)</c:v>
                </c:pt>
                <c:pt idx="2">
                  <c:v>Charity/voluntary (n=63)</c:v>
                </c:pt>
                <c:pt idx="3">
                  <c:v>Health and social care (n=316)</c:v>
                </c:pt>
                <c:pt idx="4">
                  <c:v>All professional audiences (n=556)</c:v>
                </c:pt>
                <c:pt idx="6">
                  <c:v>Family/friends/carers (n=553)</c:v>
                </c:pt>
              </c:strCache>
            </c:strRef>
          </c:cat>
          <c:val>
            <c:numRef>
              <c:f>Sheet1!$D$2:$D$8</c:f>
              <c:numCache>
                <c:formatCode>0%</c:formatCode>
                <c:ptCount val="7"/>
                <c:pt idx="0">
                  <c:v>0.17</c:v>
                </c:pt>
                <c:pt idx="1">
                  <c:v>0.49</c:v>
                </c:pt>
                <c:pt idx="2">
                  <c:v>0.4</c:v>
                </c:pt>
                <c:pt idx="3">
                  <c:v>0.21</c:v>
                </c:pt>
                <c:pt idx="4">
                  <c:v>0.28999999999999998</c:v>
                </c:pt>
                <c:pt idx="6">
                  <c:v>0.14000000000000001</c:v>
                </c:pt>
              </c:numCache>
            </c:numRef>
          </c:val>
          <c:extLst>
            <c:ext xmlns:c16="http://schemas.microsoft.com/office/drawing/2014/chart" uri="{C3380CC4-5D6E-409C-BE32-E72D297353CC}">
              <c16:uniqueId val="{00000011-06C5-8B40-828C-82F5DFEDC312}"/>
            </c:ext>
          </c:extLst>
        </c:ser>
        <c:dLbls>
          <c:showLegendKey val="0"/>
          <c:showVal val="0"/>
          <c:showCatName val="0"/>
          <c:showSerName val="0"/>
          <c:showPercent val="0"/>
          <c:showBubbleSize val="0"/>
        </c:dLbls>
        <c:gapWidth val="60"/>
        <c:overlap val="100"/>
        <c:axId val="482783488"/>
        <c:axId val="482785128"/>
      </c:barChart>
      <c:catAx>
        <c:axId val="482783488"/>
        <c:scaling>
          <c:orientation val="minMax"/>
        </c:scaling>
        <c:delete val="0"/>
        <c:axPos val="l"/>
        <c:numFmt formatCode="General" sourceLinked="1"/>
        <c:majorTickMark val="out"/>
        <c:minorTickMark val="none"/>
        <c:tickLblPos val="low"/>
        <c:spPr>
          <a:noFill/>
          <a:ln w="9525" cap="flat" cmpd="sng" algn="ctr">
            <a:solidFill>
              <a:srgbClr val="BFBFBF"/>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j-lt"/>
                <a:ea typeface="+mn-ea"/>
                <a:cs typeface="+mn-cs"/>
              </a:defRPr>
            </a:pPr>
            <a:endParaRPr lang="en-US"/>
          </a:p>
        </c:txPr>
        <c:crossAx val="482785128"/>
        <c:crosses val="autoZero"/>
        <c:auto val="1"/>
        <c:lblAlgn val="ctr"/>
        <c:lblOffset val="100"/>
        <c:noMultiLvlLbl val="0"/>
      </c:catAx>
      <c:valAx>
        <c:axId val="482785128"/>
        <c:scaling>
          <c:orientation val="minMax"/>
          <c:max val="1"/>
        </c:scaling>
        <c:delete val="1"/>
        <c:axPos val="b"/>
        <c:numFmt formatCode="0%" sourceLinked="1"/>
        <c:majorTickMark val="out"/>
        <c:minorTickMark val="none"/>
        <c:tickLblPos val="nextTo"/>
        <c:crossAx val="482783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j-lt"/>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87800127001799"/>
          <c:y val="2.4905121648237709E-2"/>
          <c:w val="0.66812199872998201"/>
          <c:h val="0.95018975670352457"/>
        </c:manualLayout>
      </c:layout>
      <c:barChart>
        <c:barDir val="bar"/>
        <c:grouping val="clustered"/>
        <c:varyColors val="0"/>
        <c:ser>
          <c:idx val="0"/>
          <c:order val="0"/>
          <c:tx>
            <c:strRef>
              <c:f>Sheet1!$B$1</c:f>
              <c:strCache>
                <c:ptCount val="1"/>
                <c:pt idx="0">
                  <c:v>Not very/not at all confident</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8BA-984E-81B9-9D0C4A0B911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8BA-984E-81B9-9D0C4A0B9112}"/>
              </c:ext>
            </c:extLst>
          </c:dPt>
          <c:dLbls>
            <c:dLbl>
              <c:idx val="0"/>
              <c:tx>
                <c:rich>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r>
                      <a:rPr lang="en-US" sz="1050" b="1">
                        <a:solidFill>
                          <a:schemeClr val="accent2"/>
                        </a:solidFill>
                      </a:rPr>
                      <a:t>52%</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8BA-984E-81B9-9D0C4A0B9112}"/>
                </c:ext>
              </c:extLst>
            </c:dLbl>
            <c:dLbl>
              <c:idx val="1"/>
              <c:tx>
                <c:rich>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r>
                      <a:rPr lang="en-US" sz="1050" b="1">
                        <a:solidFill>
                          <a:schemeClr val="accent2"/>
                        </a:solidFill>
                      </a:rPr>
                      <a:t>50%</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8BA-984E-81B9-9D0C4A0B9112}"/>
                </c:ext>
              </c:extLst>
            </c:dLbl>
            <c:dLbl>
              <c:idx val="2"/>
              <c:tx>
                <c:rich>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r>
                      <a:rPr lang="en-US" sz="1050" b="1">
                        <a:solidFill>
                          <a:schemeClr val="accent2"/>
                        </a:solidFill>
                      </a:rPr>
                      <a:t>43%</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8BA-984E-81B9-9D0C4A0B9112}"/>
                </c:ext>
              </c:extLst>
            </c:dLbl>
            <c:dLbl>
              <c:idx val="3"/>
              <c:tx>
                <c:rich>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r>
                      <a:rPr lang="en-US" sz="1050" b="1">
                        <a:solidFill>
                          <a:schemeClr val="accent2"/>
                        </a:solidFill>
                      </a:rPr>
                      <a:t>39%</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8BA-984E-81B9-9D0C4A0B9112}"/>
                </c:ext>
              </c:extLst>
            </c:dLbl>
            <c:dLbl>
              <c:idx val="4"/>
              <c:tx>
                <c:rich>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r>
                      <a:rPr lang="en-US" sz="1050" b="1">
                        <a:solidFill>
                          <a:schemeClr val="accent2"/>
                        </a:solidFill>
                      </a:rPr>
                      <a:t>40%</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8BA-984E-81B9-9D0C4A0B9112}"/>
                </c:ext>
              </c:extLst>
            </c:dLbl>
            <c:dLbl>
              <c:idx val="5"/>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8BA-984E-81B9-9D0C4A0B9112}"/>
                </c:ext>
              </c:extLst>
            </c:dLbl>
            <c:dLbl>
              <c:idx val="6"/>
              <c:tx>
                <c:rich>
                  <a:bodyPr/>
                  <a:lstStyle/>
                  <a:p>
                    <a:r>
                      <a:rPr lang="en-US"/>
                      <a:t>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8BA-984E-81B9-9D0C4A0B9112}"/>
                </c:ext>
              </c:extLst>
            </c:dLbl>
            <c:dLbl>
              <c:idx val="7"/>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8BA-984E-81B9-9D0C4A0B9112}"/>
                </c:ext>
              </c:extLst>
            </c:dLbl>
            <c:dLbl>
              <c:idx val="8"/>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8BA-984E-81B9-9D0C4A0B9112}"/>
                </c:ext>
              </c:extLst>
            </c:dLbl>
            <c:dLbl>
              <c:idx val="9"/>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8BA-984E-81B9-9D0C4A0B9112}"/>
                </c:ext>
              </c:extLst>
            </c:dLbl>
            <c:dLbl>
              <c:idx val="10"/>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8BA-984E-81B9-9D0C4A0B9112}"/>
                </c:ext>
              </c:extLst>
            </c:dLbl>
            <c:dLbl>
              <c:idx val="11"/>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8BA-984E-81B9-9D0C4A0B9112}"/>
                </c:ext>
              </c:extLst>
            </c:dLbl>
            <c:dLbl>
              <c:idx val="12"/>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8BA-984E-81B9-9D0C4A0B9112}"/>
                </c:ext>
              </c:extLst>
            </c:dLbl>
            <c:dLbl>
              <c:idx val="13"/>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8BA-984E-81B9-9D0C4A0B9112}"/>
                </c:ext>
              </c:extLst>
            </c:dLbl>
            <c:dLbl>
              <c:idx val="14"/>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8BA-984E-81B9-9D0C4A0B9112}"/>
                </c:ext>
              </c:extLst>
            </c:dLbl>
            <c:dLbl>
              <c:idx val="17"/>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E57-47FE-B801-2B5FEE091DC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Dementia (n=63)</c:v>
                </c:pt>
                <c:pt idx="1">
                  <c:v>Parkinson's* (n=20)</c:v>
                </c:pt>
                <c:pt idx="2">
                  <c:v>Heart condition (n=83)</c:v>
                </c:pt>
                <c:pt idx="3">
                  <c:v>Stroke (n=38)</c:v>
                </c:pt>
                <c:pt idx="4">
                  <c:v>Severe mental health (n=40)</c:v>
                </c:pt>
                <c:pt idx="5">
                  <c:v>COPD/lung condition (n=37)</c:v>
                </c:pt>
                <c:pt idx="6">
                  <c:v>Arthritis (n=134)</c:v>
                </c:pt>
                <c:pt idx="7">
                  <c:v>Depression (n=61)</c:v>
                </c:pt>
                <c:pt idx="8">
                  <c:v>Limiting mobility condition (n=82)</c:v>
                </c:pt>
                <c:pt idx="9">
                  <c:v>T2 diabetes (n=74)</c:v>
                </c:pt>
                <c:pt idx="10">
                  <c:v>Back pain (n=85)</c:v>
                </c:pt>
                <c:pt idx="11">
                  <c:v>Anxiety (n=64)</c:v>
                </c:pt>
                <c:pt idx="12">
                  <c:v>Asthma (n=52)</c:v>
                </c:pt>
                <c:pt idx="13">
                  <c:v>Cancer (any) (n=53)</c:v>
                </c:pt>
                <c:pt idx="14">
                  <c:v>T1 diabetes* (n=22)</c:v>
                </c:pt>
                <c:pt idx="17">
                  <c:v>Family/friends/carers: any LTHC (n=553)</c:v>
                </c:pt>
              </c:strCache>
            </c:strRef>
          </c:cat>
          <c:val>
            <c:numRef>
              <c:f>Sheet1!$B$2:$B$19</c:f>
              <c:numCache>
                <c:formatCode>General</c:formatCode>
                <c:ptCount val="18"/>
                <c:pt idx="0">
                  <c:v>-0.52</c:v>
                </c:pt>
                <c:pt idx="1">
                  <c:v>-0.5</c:v>
                </c:pt>
                <c:pt idx="2">
                  <c:v>-0.43</c:v>
                </c:pt>
                <c:pt idx="3">
                  <c:v>-0.39</c:v>
                </c:pt>
                <c:pt idx="4">
                  <c:v>-0.4</c:v>
                </c:pt>
                <c:pt idx="5">
                  <c:v>-0.38</c:v>
                </c:pt>
                <c:pt idx="6">
                  <c:v>-0.38</c:v>
                </c:pt>
                <c:pt idx="7">
                  <c:v>-0.36</c:v>
                </c:pt>
                <c:pt idx="8">
                  <c:v>-0.34</c:v>
                </c:pt>
                <c:pt idx="9">
                  <c:v>-0.32</c:v>
                </c:pt>
                <c:pt idx="10">
                  <c:v>-0.28000000000000003</c:v>
                </c:pt>
                <c:pt idx="11">
                  <c:v>-0.28000000000000003</c:v>
                </c:pt>
                <c:pt idx="12">
                  <c:v>-0.23</c:v>
                </c:pt>
                <c:pt idx="13">
                  <c:v>-0.21</c:v>
                </c:pt>
                <c:pt idx="14">
                  <c:v>-0.14000000000000001</c:v>
                </c:pt>
                <c:pt idx="17">
                  <c:v>-0.34</c:v>
                </c:pt>
              </c:numCache>
            </c:numRef>
          </c:val>
          <c:extLst>
            <c:ext xmlns:c16="http://schemas.microsoft.com/office/drawing/2014/chart" uri="{C3380CC4-5D6E-409C-BE32-E72D297353CC}">
              <c16:uniqueId val="{00000011-58BA-984E-81B9-9D0C4A0B9112}"/>
            </c:ext>
          </c:extLst>
        </c:ser>
        <c:ser>
          <c:idx val="1"/>
          <c:order val="1"/>
          <c:tx>
            <c:strRef>
              <c:f>Sheet1!$C$1</c:f>
              <c:strCache>
                <c:ptCount val="1"/>
                <c:pt idx="0">
                  <c:v>Fairly/very confident</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Dementia (n=63)</c:v>
                </c:pt>
                <c:pt idx="1">
                  <c:v>Parkinson's* (n=20)</c:v>
                </c:pt>
                <c:pt idx="2">
                  <c:v>Heart condition (n=83)</c:v>
                </c:pt>
                <c:pt idx="3">
                  <c:v>Stroke (n=38)</c:v>
                </c:pt>
                <c:pt idx="4">
                  <c:v>Severe mental health (n=40)</c:v>
                </c:pt>
                <c:pt idx="5">
                  <c:v>COPD/lung condition (n=37)</c:v>
                </c:pt>
                <c:pt idx="6">
                  <c:v>Arthritis (n=134)</c:v>
                </c:pt>
                <c:pt idx="7">
                  <c:v>Depression (n=61)</c:v>
                </c:pt>
                <c:pt idx="8">
                  <c:v>Limiting mobility condition (n=82)</c:v>
                </c:pt>
                <c:pt idx="9">
                  <c:v>T2 diabetes (n=74)</c:v>
                </c:pt>
                <c:pt idx="10">
                  <c:v>Back pain (n=85)</c:v>
                </c:pt>
                <c:pt idx="11">
                  <c:v>Anxiety (n=64)</c:v>
                </c:pt>
                <c:pt idx="12">
                  <c:v>Asthma (n=52)</c:v>
                </c:pt>
                <c:pt idx="13">
                  <c:v>Cancer (any) (n=53)</c:v>
                </c:pt>
                <c:pt idx="14">
                  <c:v>T1 diabetes* (n=22)</c:v>
                </c:pt>
                <c:pt idx="17">
                  <c:v>Family/friends/carers: any LTHC (n=553)</c:v>
                </c:pt>
              </c:strCache>
            </c:strRef>
          </c:cat>
          <c:val>
            <c:numRef>
              <c:f>Sheet1!$C$2:$C$19</c:f>
              <c:numCache>
                <c:formatCode>General</c:formatCode>
                <c:ptCount val="18"/>
                <c:pt idx="0">
                  <c:v>0.43</c:v>
                </c:pt>
                <c:pt idx="1">
                  <c:v>0.45</c:v>
                </c:pt>
                <c:pt idx="2">
                  <c:v>0.53</c:v>
                </c:pt>
                <c:pt idx="3">
                  <c:v>0.53</c:v>
                </c:pt>
                <c:pt idx="4">
                  <c:v>0.55000000000000004</c:v>
                </c:pt>
                <c:pt idx="5">
                  <c:v>0.59</c:v>
                </c:pt>
                <c:pt idx="6">
                  <c:v>0.6</c:v>
                </c:pt>
                <c:pt idx="7">
                  <c:v>0.62</c:v>
                </c:pt>
                <c:pt idx="8">
                  <c:v>0.62</c:v>
                </c:pt>
                <c:pt idx="9">
                  <c:v>0.65</c:v>
                </c:pt>
                <c:pt idx="10">
                  <c:v>0.69</c:v>
                </c:pt>
                <c:pt idx="11">
                  <c:v>0.72</c:v>
                </c:pt>
                <c:pt idx="12">
                  <c:v>0.75</c:v>
                </c:pt>
                <c:pt idx="13">
                  <c:v>0.79</c:v>
                </c:pt>
                <c:pt idx="14">
                  <c:v>0.86</c:v>
                </c:pt>
                <c:pt idx="17">
                  <c:v>0.62</c:v>
                </c:pt>
              </c:numCache>
            </c:numRef>
          </c:val>
          <c:extLst>
            <c:ext xmlns:c16="http://schemas.microsoft.com/office/drawing/2014/chart" uri="{C3380CC4-5D6E-409C-BE32-E72D297353CC}">
              <c16:uniqueId val="{00000012-58BA-984E-81B9-9D0C4A0B9112}"/>
            </c:ext>
          </c:extLst>
        </c:ser>
        <c:dLbls>
          <c:showLegendKey val="0"/>
          <c:showVal val="0"/>
          <c:showCatName val="0"/>
          <c:showSerName val="0"/>
          <c:showPercent val="0"/>
          <c:showBubbleSize val="0"/>
        </c:dLbls>
        <c:gapWidth val="140"/>
        <c:overlap val="100"/>
        <c:axId val="625194048"/>
        <c:axId val="566589344"/>
      </c:barChart>
      <c:catAx>
        <c:axId val="62519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mn-lt"/>
                <a:ea typeface="+mn-ea"/>
                <a:cs typeface="+mn-cs"/>
              </a:defRPr>
            </a:pPr>
            <a:endParaRPr lang="en-US"/>
          </a:p>
        </c:txPr>
        <c:crossAx val="566589344"/>
        <c:crosses val="autoZero"/>
        <c:auto val="1"/>
        <c:lblAlgn val="ctr"/>
        <c:lblOffset val="100"/>
        <c:noMultiLvlLbl val="0"/>
      </c:catAx>
      <c:valAx>
        <c:axId val="566589344"/>
        <c:scaling>
          <c:orientation val="minMax"/>
          <c:min val="-0.70000000000000007"/>
        </c:scaling>
        <c:delete val="1"/>
        <c:axPos val="b"/>
        <c:numFmt formatCode="General" sourceLinked="1"/>
        <c:majorTickMark val="out"/>
        <c:minorTickMark val="none"/>
        <c:tickLblPos val="nextTo"/>
        <c:crossAx val="6251940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78524739716816"/>
          <c:y val="0.16999947115176781"/>
          <c:w val="0.46746456995365965"/>
          <c:h val="0.83000052884823206"/>
        </c:manualLayout>
      </c:layout>
      <c:barChart>
        <c:barDir val="bar"/>
        <c:grouping val="clustered"/>
        <c:varyColors val="0"/>
        <c:ser>
          <c:idx val="0"/>
          <c:order val="0"/>
          <c:tx>
            <c:strRef>
              <c:f>Sheet1!$B$1</c:f>
              <c:strCache>
                <c:ptCount val="1"/>
                <c:pt idx="0">
                  <c:v>Professionals</c:v>
                </c:pt>
              </c:strCache>
            </c:strRef>
          </c:tx>
          <c:spPr>
            <a:solidFill>
              <a:srgbClr val="004C74"/>
            </a:solidFill>
            <a:ln>
              <a:noFill/>
            </a:ln>
            <a:effectLst/>
          </c:spPr>
          <c:invertIfNegative val="0"/>
          <c:dLbls>
            <c:dLbl>
              <c:idx val="0"/>
              <c:layout>
                <c:manualLayout>
                  <c:x val="-4.5492015661284021E-3"/>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5434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77-4741-853C-4B6579773D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More time to discuss physical activity</c:v>
                </c:pt>
                <c:pt idx="1">
                  <c:v>Knowledge of local facilities/services</c:v>
                </c:pt>
                <c:pt idx="2">
                  <c:v>More &amp; easily accessible information/resources</c:v>
                </c:pt>
                <c:pt idx="3">
                  <c:v>External or specialist support</c:v>
                </c:pt>
                <c:pt idx="4">
                  <c:v>Knowing how to engage and motivate people</c:v>
                </c:pt>
                <c:pt idx="5">
                  <c:v>Training &amp; examples of support to provide</c:v>
                </c:pt>
              </c:strCache>
            </c:strRef>
          </c:cat>
          <c:val>
            <c:numRef>
              <c:f>Sheet1!$B$2:$B$7</c:f>
              <c:numCache>
                <c:formatCode>0%</c:formatCode>
                <c:ptCount val="6"/>
                <c:pt idx="0">
                  <c:v>0.13</c:v>
                </c:pt>
                <c:pt idx="1">
                  <c:v>0.19</c:v>
                </c:pt>
                <c:pt idx="2">
                  <c:v>0.21</c:v>
                </c:pt>
                <c:pt idx="3">
                  <c:v>0.17</c:v>
                </c:pt>
                <c:pt idx="4">
                  <c:v>0.22</c:v>
                </c:pt>
                <c:pt idx="5">
                  <c:v>0.36</c:v>
                </c:pt>
              </c:numCache>
            </c:numRef>
          </c:val>
          <c:extLst xmlns:c15="http://schemas.microsoft.com/office/drawing/2012/chart">
            <c:ext xmlns:c16="http://schemas.microsoft.com/office/drawing/2014/chart" uri="{C3380CC4-5D6E-409C-BE32-E72D297353CC}">
              <c16:uniqueId val="{00000006-2077-4741-853C-4B6579773DF7}"/>
            </c:ext>
          </c:extLst>
        </c:ser>
        <c:ser>
          <c:idx val="1"/>
          <c:order val="1"/>
          <c:tx>
            <c:strRef>
              <c:f>Sheet1!$C$1</c:f>
              <c:strCache>
                <c:ptCount val="1"/>
                <c:pt idx="0">
                  <c:v>Family/friends/carers</c:v>
                </c:pt>
              </c:strCache>
            </c:strRef>
          </c:tx>
          <c:spPr>
            <a:solidFill>
              <a:srgbClr val="81BA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5434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More time to discuss physical activity</c:v>
                </c:pt>
                <c:pt idx="1">
                  <c:v>Knowledge of local facilities/services</c:v>
                </c:pt>
                <c:pt idx="2">
                  <c:v>More &amp; easily accessible information/resources</c:v>
                </c:pt>
                <c:pt idx="3">
                  <c:v>External or specialist support</c:v>
                </c:pt>
                <c:pt idx="4">
                  <c:v>Knowing how to engage and motivate people</c:v>
                </c:pt>
                <c:pt idx="5">
                  <c:v>Training &amp; examples of support to provide</c:v>
                </c:pt>
              </c:strCache>
            </c:strRef>
          </c:cat>
          <c:val>
            <c:numRef>
              <c:f>Sheet1!$C$2:$C$7</c:f>
              <c:numCache>
                <c:formatCode>0%</c:formatCode>
                <c:ptCount val="6"/>
                <c:pt idx="0">
                  <c:v>0.02</c:v>
                </c:pt>
                <c:pt idx="1">
                  <c:v>0.02</c:v>
                </c:pt>
                <c:pt idx="2">
                  <c:v>0.06</c:v>
                </c:pt>
                <c:pt idx="3">
                  <c:v>0.13</c:v>
                </c:pt>
                <c:pt idx="4">
                  <c:v>0.23</c:v>
                </c:pt>
                <c:pt idx="5">
                  <c:v>0.39</c:v>
                </c:pt>
              </c:numCache>
            </c:numRef>
          </c:val>
          <c:extLst xmlns:c15="http://schemas.microsoft.com/office/drawing/2012/chart">
            <c:ext xmlns:c16="http://schemas.microsoft.com/office/drawing/2014/chart" uri="{C3380CC4-5D6E-409C-BE32-E72D297353CC}">
              <c16:uniqueId val="{00000007-2077-4741-853C-4B6579773DF7}"/>
            </c:ext>
          </c:extLst>
        </c:ser>
        <c:dLbls>
          <c:showLegendKey val="0"/>
          <c:showVal val="0"/>
          <c:showCatName val="0"/>
          <c:showSerName val="0"/>
          <c:showPercent val="0"/>
          <c:showBubbleSize val="0"/>
        </c:dLbls>
        <c:gapWidth val="70"/>
        <c:axId val="482783488"/>
        <c:axId val="482785128"/>
        <c:extLst/>
      </c:barChart>
      <c:catAx>
        <c:axId val="48278348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accent1"/>
                </a:solidFill>
                <a:latin typeface="+mn-lt"/>
                <a:ea typeface="+mn-ea"/>
                <a:cs typeface="+mn-cs"/>
              </a:defRPr>
            </a:pPr>
            <a:endParaRPr lang="en-US"/>
          </a:p>
        </c:txPr>
        <c:crossAx val="482785128"/>
        <c:crosses val="autoZero"/>
        <c:auto val="1"/>
        <c:lblAlgn val="ctr"/>
        <c:lblOffset val="100"/>
        <c:noMultiLvlLbl val="0"/>
      </c:catAx>
      <c:valAx>
        <c:axId val="482785128"/>
        <c:scaling>
          <c:orientation val="minMax"/>
          <c:max val="0.60000000000000009"/>
        </c:scaling>
        <c:delete val="1"/>
        <c:axPos val="b"/>
        <c:numFmt formatCode="0%" sourceLinked="1"/>
        <c:majorTickMark val="out"/>
        <c:minorTickMark val="none"/>
        <c:tickLblPos val="nextTo"/>
        <c:crossAx val="482783488"/>
        <c:crosses val="autoZero"/>
        <c:crossBetween val="between"/>
      </c:valAx>
      <c:spPr>
        <a:noFill/>
        <a:ln>
          <a:noFill/>
        </a:ln>
        <a:effectLst/>
      </c:spPr>
    </c:plotArea>
    <c:legend>
      <c:legendPos val="t"/>
      <c:layout>
        <c:manualLayout>
          <c:xMode val="edge"/>
          <c:yMode val="edge"/>
          <c:x val="0.3840143749025588"/>
          <c:y val="9.75406801690471E-2"/>
          <c:w val="0.45566796840727924"/>
          <c:h val="5.276764273910029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454341"/>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Nunito"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78524739716816"/>
          <c:y val="0"/>
          <c:w val="0.63721475260283178"/>
          <c:h val="1"/>
        </c:manualLayout>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National government</c:v>
                </c:pt>
                <c:pt idx="1">
                  <c:v>Local authorities</c:v>
                </c:pt>
                <c:pt idx="2">
                  <c:v>Academic institutions that sudy health</c:v>
                </c:pt>
                <c:pt idx="3">
                  <c:v>Social care e.g. care homes and health centres</c:v>
                </c:pt>
                <c:pt idx="4">
                  <c:v>Sport &amp; physical activity organisations</c:v>
                </c:pt>
                <c:pt idx="5">
                  <c:v>Community organisations</c:v>
                </c:pt>
                <c:pt idx="6">
                  <c:v>The NHS</c:v>
                </c:pt>
                <c:pt idx="7">
                  <c:v>Charities that support people with LTHCs</c:v>
                </c:pt>
              </c:strCache>
            </c:strRef>
          </c:cat>
          <c:val>
            <c:numRef>
              <c:f>Sheet1!$B$2:$B$9</c:f>
              <c:numCache>
                <c:formatCode>0%</c:formatCode>
                <c:ptCount val="8"/>
                <c:pt idx="0">
                  <c:v>0.61</c:v>
                </c:pt>
                <c:pt idx="1">
                  <c:v>0.64</c:v>
                </c:pt>
                <c:pt idx="2">
                  <c:v>0.67</c:v>
                </c:pt>
                <c:pt idx="3">
                  <c:v>0.73</c:v>
                </c:pt>
                <c:pt idx="4">
                  <c:v>0.76</c:v>
                </c:pt>
                <c:pt idx="5">
                  <c:v>0.79</c:v>
                </c:pt>
                <c:pt idx="6">
                  <c:v>0.81</c:v>
                </c:pt>
                <c:pt idx="7">
                  <c:v>0.86</c:v>
                </c:pt>
              </c:numCache>
            </c:numRef>
          </c:val>
          <c:extLst xmlns:c15="http://schemas.microsoft.com/office/drawing/2012/chart">
            <c:ext xmlns:c16="http://schemas.microsoft.com/office/drawing/2014/chart" uri="{C3380CC4-5D6E-409C-BE32-E72D297353CC}">
              <c16:uniqueId val="{00000000-C0B3-5C40-91FD-278C467A84FF}"/>
            </c:ext>
          </c:extLst>
        </c:ser>
        <c:dLbls>
          <c:showLegendKey val="0"/>
          <c:showVal val="0"/>
          <c:showCatName val="0"/>
          <c:showSerName val="0"/>
          <c:showPercent val="0"/>
          <c:showBubbleSize val="0"/>
        </c:dLbls>
        <c:gapWidth val="70"/>
        <c:axId val="482783488"/>
        <c:axId val="482785128"/>
        <c:extLst/>
      </c:barChart>
      <c:catAx>
        <c:axId val="48278348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400" b="0" i="0" u="none" strike="noStrike" kern="1200" baseline="0">
                <a:solidFill>
                  <a:schemeClr val="accent1"/>
                </a:solidFill>
                <a:latin typeface="+mn-lt"/>
                <a:ea typeface="+mn-ea"/>
                <a:cs typeface="+mn-cs"/>
              </a:defRPr>
            </a:pPr>
            <a:endParaRPr lang="en-US"/>
          </a:p>
        </c:txPr>
        <c:crossAx val="482785128"/>
        <c:crosses val="autoZero"/>
        <c:auto val="1"/>
        <c:lblAlgn val="ctr"/>
        <c:lblOffset val="100"/>
        <c:noMultiLvlLbl val="0"/>
      </c:catAx>
      <c:valAx>
        <c:axId val="482785128"/>
        <c:scaling>
          <c:orientation val="minMax"/>
          <c:max val="1"/>
        </c:scaling>
        <c:delete val="1"/>
        <c:axPos val="b"/>
        <c:numFmt formatCode="0%" sourceLinked="1"/>
        <c:majorTickMark val="out"/>
        <c:minorTickMark val="none"/>
        <c:tickLblPos val="nextTo"/>
        <c:crossAx val="4827834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Nunito" pitchFamily="2"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808216374791063"/>
          <c:y val="0"/>
          <c:w val="0.42370050006386428"/>
          <c:h val="0.9800106814544558"/>
        </c:manualLayout>
      </c:layout>
      <c:barChart>
        <c:barDir val="bar"/>
        <c:grouping val="clustered"/>
        <c:varyColors val="0"/>
        <c:ser>
          <c:idx val="0"/>
          <c:order val="0"/>
          <c:tx>
            <c:strRef>
              <c:f>Sheet1!$B$1</c:f>
              <c:strCache>
                <c:ptCount val="1"/>
                <c:pt idx="0">
                  <c:v>Total</c:v>
                </c:pt>
              </c:strCache>
            </c:strRef>
          </c:tx>
          <c:spPr>
            <a:solidFill>
              <a:srgbClr val="4B00A3"/>
            </a:solidFill>
            <a:ln>
              <a:noFill/>
            </a:ln>
            <a:effectLst/>
          </c:spPr>
          <c:invertIfNegative val="0"/>
          <c:dPt>
            <c:idx val="0"/>
            <c:invertIfNegative val="0"/>
            <c:bubble3D val="0"/>
            <c:spPr>
              <a:solidFill>
                <a:srgbClr val="4B00A3"/>
              </a:solidFill>
              <a:ln>
                <a:noFill/>
              </a:ln>
              <a:effectLst/>
            </c:spPr>
            <c:extLst>
              <c:ext xmlns:c16="http://schemas.microsoft.com/office/drawing/2014/chart" uri="{C3380CC4-5D6E-409C-BE32-E72D297353CC}">
                <c16:uniqueId val="{00000001-1855-4C1D-856C-4E0516811E44}"/>
              </c:ext>
            </c:extLst>
          </c:dPt>
          <c:dPt>
            <c:idx val="1"/>
            <c:invertIfNegative val="0"/>
            <c:bubble3D val="0"/>
            <c:spPr>
              <a:solidFill>
                <a:srgbClr val="4B00A3"/>
              </a:solidFill>
              <a:ln>
                <a:noFill/>
              </a:ln>
              <a:effectLst/>
            </c:spPr>
            <c:extLst>
              <c:ext xmlns:c16="http://schemas.microsoft.com/office/drawing/2014/chart" uri="{C3380CC4-5D6E-409C-BE32-E72D297353CC}">
                <c16:uniqueId val="{00000003-1855-4C1D-856C-4E0516811E44}"/>
              </c:ext>
            </c:extLst>
          </c:dPt>
          <c:dPt>
            <c:idx val="2"/>
            <c:invertIfNegative val="0"/>
            <c:bubble3D val="0"/>
            <c:spPr>
              <a:solidFill>
                <a:srgbClr val="4B00A3"/>
              </a:solidFill>
              <a:ln>
                <a:noFill/>
              </a:ln>
              <a:effectLst/>
            </c:spPr>
            <c:extLst>
              <c:ext xmlns:c16="http://schemas.microsoft.com/office/drawing/2014/chart" uri="{C3380CC4-5D6E-409C-BE32-E72D297353CC}">
                <c16:uniqueId val="{00000005-1855-4C1D-856C-4E0516811E4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Easy-to-follow workouts for all levels, online or to download (workout library)</c:v>
                </c:pt>
                <c:pt idx="1">
                  <c:v>Website providing inspiration and ideas for getting active with a LTHC</c:v>
                </c:pt>
                <c:pt idx="2">
                  <c:v>Online physical activity community to connect with other people with LTHCs</c:v>
                </c:pt>
                <c:pt idx="3">
                  <c:v>Mobile app to provide physical activity ideas, reminders &amp; inspiration</c:v>
                </c:pt>
                <c:pt idx="4">
                  <c:v>TV channel with easy-to-follow workouts for all levels</c:v>
                </c:pt>
                <c:pt idx="5">
                  <c:v>Leaflet with inspiration &amp; exercises to do at home</c:v>
                </c:pt>
                <c:pt idx="6">
                  <c:v>Virtual assistant to find out your goals and suggest physical activity</c:v>
                </c:pt>
                <c:pt idx="7">
                  <c:v>Audio-based physical activity routine</c:v>
                </c:pt>
                <c:pt idx="8">
                  <c:v>DVD with simple follow-along exercises</c:v>
                </c:pt>
              </c:strCache>
            </c:strRef>
          </c:cat>
          <c:val>
            <c:numRef>
              <c:f>Sheet1!$B$2:$B$10</c:f>
              <c:numCache>
                <c:formatCode>0%</c:formatCode>
                <c:ptCount val="9"/>
                <c:pt idx="0">
                  <c:v>0.47</c:v>
                </c:pt>
                <c:pt idx="1">
                  <c:v>0.45</c:v>
                </c:pt>
                <c:pt idx="2">
                  <c:v>0.37</c:v>
                </c:pt>
                <c:pt idx="3">
                  <c:v>0.37</c:v>
                </c:pt>
                <c:pt idx="4">
                  <c:v>0.34</c:v>
                </c:pt>
                <c:pt idx="5">
                  <c:v>0.28999999999999998</c:v>
                </c:pt>
                <c:pt idx="6">
                  <c:v>0.28999999999999998</c:v>
                </c:pt>
                <c:pt idx="7">
                  <c:v>0.21</c:v>
                </c:pt>
                <c:pt idx="8">
                  <c:v>0.19</c:v>
                </c:pt>
              </c:numCache>
            </c:numRef>
          </c:val>
          <c:extLst>
            <c:ext xmlns:c16="http://schemas.microsoft.com/office/drawing/2014/chart" uri="{C3380CC4-5D6E-409C-BE32-E72D297353CC}">
              <c16:uniqueId val="{00000007-1855-4C1D-856C-4E0516811E44}"/>
            </c:ext>
          </c:extLst>
        </c:ser>
        <c:ser>
          <c:idx val="1"/>
          <c:order val="1"/>
          <c:tx>
            <c:strRef>
              <c:f>Sheet1!$C$1</c:f>
              <c:strCache>
                <c:ptCount val="1"/>
                <c:pt idx="0">
                  <c:v>Spring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Easy-to-follow workouts for all levels, online or to download (workout library)</c:v>
                </c:pt>
                <c:pt idx="1">
                  <c:v>Website providing inspiration and ideas for getting active with a LTHC</c:v>
                </c:pt>
                <c:pt idx="2">
                  <c:v>Online physical activity community to connect with other people with LTHCs</c:v>
                </c:pt>
                <c:pt idx="3">
                  <c:v>Mobile app to provide physical activity ideas, reminders &amp; inspiration</c:v>
                </c:pt>
                <c:pt idx="4">
                  <c:v>TV channel with easy-to-follow workouts for all levels</c:v>
                </c:pt>
                <c:pt idx="5">
                  <c:v>Leaflet with inspiration &amp; exercises to do at home</c:v>
                </c:pt>
                <c:pt idx="6">
                  <c:v>Virtual assistant to find out your goals and suggest physical activity</c:v>
                </c:pt>
                <c:pt idx="7">
                  <c:v>Audio-based physical activity routine</c:v>
                </c:pt>
                <c:pt idx="8">
                  <c:v>DVD with simple follow-along exercises</c:v>
                </c:pt>
              </c:strCache>
            </c:strRef>
          </c:cat>
          <c:val>
            <c:numRef>
              <c:f>Sheet1!$C$2:$C$10</c:f>
            </c:numRef>
          </c:val>
          <c:extLst>
            <c:ext xmlns:c16="http://schemas.microsoft.com/office/drawing/2014/chart" uri="{C3380CC4-5D6E-409C-BE32-E72D297353CC}">
              <c16:uniqueId val="{00000008-1855-4C1D-856C-4E0516811E44}"/>
            </c:ext>
          </c:extLst>
        </c:ser>
        <c:dLbls>
          <c:dLblPos val="outEnd"/>
          <c:showLegendKey val="0"/>
          <c:showVal val="1"/>
          <c:showCatName val="0"/>
          <c:showSerName val="0"/>
          <c:showPercent val="0"/>
          <c:showBubbleSize val="0"/>
        </c:dLbls>
        <c:gapWidth val="80"/>
        <c:axId val="498447568"/>
        <c:axId val="498448400"/>
      </c:barChart>
      <c:catAx>
        <c:axId val="498447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accent1"/>
                </a:solidFill>
                <a:latin typeface="+mj-lt"/>
                <a:ea typeface="+mn-ea"/>
                <a:cs typeface="+mn-cs"/>
              </a:defRPr>
            </a:pPr>
            <a:endParaRPr lang="en-US"/>
          </a:p>
        </c:txPr>
        <c:crossAx val="498448400"/>
        <c:crosses val="autoZero"/>
        <c:auto val="1"/>
        <c:lblAlgn val="ctr"/>
        <c:lblOffset val="100"/>
        <c:noMultiLvlLbl val="0"/>
      </c:catAx>
      <c:valAx>
        <c:axId val="498448400"/>
        <c:scaling>
          <c:orientation val="minMax"/>
          <c:max val="0.60000000000000009"/>
        </c:scaling>
        <c:delete val="1"/>
        <c:axPos val="t"/>
        <c:numFmt formatCode="0%" sourceLinked="1"/>
        <c:majorTickMark val="out"/>
        <c:minorTickMark val="none"/>
        <c:tickLblPos val="nextTo"/>
        <c:crossAx val="498447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62C7DC"/>
            </a:solidFill>
            <a:ln>
              <a:solidFill>
                <a:srgbClr val="C00000"/>
              </a:solidFill>
            </a:ln>
          </c:spPr>
          <c:dPt>
            <c:idx val="0"/>
            <c:bubble3D val="0"/>
            <c:spPr>
              <a:solidFill>
                <a:srgbClr val="EADF42"/>
              </a:solidFill>
              <a:ln w="952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A6C-2646-93B3-41A2C93CECEA}"/>
              </c:ext>
            </c:extLst>
          </c:dPt>
          <c:dPt>
            <c:idx val="1"/>
            <c:bubble3D val="0"/>
            <c:spPr>
              <a:solidFill>
                <a:schemeClr val="bg1"/>
              </a:solidFill>
              <a:ln w="19050">
                <a:noFill/>
              </a:ln>
              <a:effectLst/>
            </c:spPr>
            <c:extLst>
              <c:ext xmlns:c16="http://schemas.microsoft.com/office/drawing/2014/chart" uri="{C3380CC4-5D6E-409C-BE32-E72D297353CC}">
                <c16:uniqueId val="{00000003-FA6C-2646-93B3-41A2C93CECEA}"/>
              </c:ext>
            </c:extLst>
          </c:dPt>
          <c:cat>
            <c:numRef>
              <c:f>Sheet1!$A$2:$A$3</c:f>
              <c:numCache>
                <c:formatCode>General</c:formatCode>
                <c:ptCount val="2"/>
              </c:numCache>
            </c:numRef>
          </c:cat>
          <c:val>
            <c:numRef>
              <c:f>Sheet1!$B$2:$B$3</c:f>
              <c:numCache>
                <c:formatCode>General</c:formatCode>
                <c:ptCount val="2"/>
                <c:pt idx="0">
                  <c:v>0.98</c:v>
                </c:pt>
                <c:pt idx="1">
                  <c:v>0.02</c:v>
                </c:pt>
              </c:numCache>
            </c:numRef>
          </c:val>
          <c:extLst>
            <c:ext xmlns:c16="http://schemas.microsoft.com/office/drawing/2014/chart" uri="{C3380CC4-5D6E-409C-BE32-E72D297353CC}">
              <c16:uniqueId val="{00000004-FA6C-2646-93B3-41A2C93CECEA}"/>
            </c:ext>
          </c:extLst>
        </c:ser>
        <c:dLbls>
          <c:showLegendKey val="0"/>
          <c:showVal val="0"/>
          <c:showCatName val="0"/>
          <c:showSerName val="0"/>
          <c:showPercent val="0"/>
          <c:showBubbleSize val="0"/>
          <c:showLeaderLines val="1"/>
        </c:dLbls>
        <c:firstSliceAng val="6"/>
        <c:holeSize val="5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81BA26"/>
            </a:solidFill>
            <a:ln>
              <a:solidFill>
                <a:srgbClr val="C00000"/>
              </a:solidFill>
            </a:ln>
          </c:spPr>
          <c:dPt>
            <c:idx val="0"/>
            <c:bubble3D val="0"/>
            <c:spPr>
              <a:solidFill>
                <a:srgbClr val="7DC242"/>
              </a:solidFill>
              <a:ln w="952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1A3-674B-AC76-B211F2619899}"/>
              </c:ext>
            </c:extLst>
          </c:dPt>
          <c:dPt>
            <c:idx val="1"/>
            <c:bubble3D val="0"/>
            <c:spPr>
              <a:solidFill>
                <a:srgbClr val="81BA26"/>
              </a:solidFill>
              <a:ln w="19050">
                <a:noFill/>
              </a:ln>
              <a:effectLst/>
            </c:spPr>
            <c:extLst>
              <c:ext xmlns:c16="http://schemas.microsoft.com/office/drawing/2014/chart" uri="{C3380CC4-5D6E-409C-BE32-E72D297353CC}">
                <c16:uniqueId val="{00000003-41A3-674B-AC76-B211F2619899}"/>
              </c:ext>
            </c:extLst>
          </c:dPt>
          <c:cat>
            <c:numRef>
              <c:f>Sheet1!$A$2:$A$3</c:f>
              <c:numCache>
                <c:formatCode>General</c:formatCode>
                <c:ptCount val="2"/>
              </c:numCache>
            </c:numRef>
          </c:cat>
          <c:val>
            <c:numRef>
              <c:f>Sheet1!$B$2:$B$3</c:f>
              <c:numCache>
                <c:formatCode>General</c:formatCode>
                <c:ptCount val="2"/>
                <c:pt idx="0">
                  <c:v>1</c:v>
                </c:pt>
                <c:pt idx="1">
                  <c:v>0</c:v>
                </c:pt>
              </c:numCache>
            </c:numRef>
          </c:val>
          <c:extLst>
            <c:ext xmlns:c16="http://schemas.microsoft.com/office/drawing/2014/chart" uri="{C3380CC4-5D6E-409C-BE32-E72D297353CC}">
              <c16:uniqueId val="{00000004-41A3-674B-AC76-B211F2619899}"/>
            </c:ext>
          </c:extLst>
        </c:ser>
        <c:dLbls>
          <c:showLegendKey val="0"/>
          <c:showVal val="0"/>
          <c:showCatName val="0"/>
          <c:showSerName val="0"/>
          <c:showPercent val="0"/>
          <c:showBubbleSize val="0"/>
          <c:showLeaderLines val="1"/>
        </c:dLbls>
        <c:firstSliceAng val="13"/>
        <c:holeSize val="5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4"/>
            </a:solidFill>
            <a:ln>
              <a:solidFill>
                <a:srgbClr val="C00000"/>
              </a:solidFill>
            </a:ln>
          </c:spPr>
          <c:dPt>
            <c:idx val="0"/>
            <c:bubble3D val="0"/>
            <c:spPr>
              <a:solidFill>
                <a:schemeClr val="accent6"/>
              </a:solidFill>
              <a:ln w="952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8CE-114E-B289-BDBF680CC334}"/>
              </c:ext>
            </c:extLst>
          </c:dPt>
          <c:dPt>
            <c:idx val="1"/>
            <c:bubble3D val="0"/>
            <c:spPr>
              <a:solidFill>
                <a:schemeClr val="accent4"/>
              </a:solidFill>
              <a:ln w="19050">
                <a:noFill/>
              </a:ln>
              <a:effectLst/>
            </c:spPr>
            <c:extLst>
              <c:ext xmlns:c16="http://schemas.microsoft.com/office/drawing/2014/chart" uri="{C3380CC4-5D6E-409C-BE32-E72D297353CC}">
                <c16:uniqueId val="{00000003-58CE-114E-B289-BDBF680CC334}"/>
              </c:ext>
            </c:extLst>
          </c:dPt>
          <c:cat>
            <c:numRef>
              <c:f>Sheet1!$A$2:$A$3</c:f>
              <c:numCache>
                <c:formatCode>General</c:formatCode>
                <c:ptCount val="2"/>
              </c:numCache>
            </c:numRef>
          </c:cat>
          <c:val>
            <c:numRef>
              <c:f>Sheet1!$B$2:$B$3</c:f>
              <c:numCache>
                <c:formatCode>General</c:formatCode>
                <c:ptCount val="2"/>
                <c:pt idx="0">
                  <c:v>1</c:v>
                </c:pt>
                <c:pt idx="1">
                  <c:v>0</c:v>
                </c:pt>
              </c:numCache>
            </c:numRef>
          </c:val>
          <c:extLst>
            <c:ext xmlns:c16="http://schemas.microsoft.com/office/drawing/2014/chart" uri="{C3380CC4-5D6E-409C-BE32-E72D297353CC}">
              <c16:uniqueId val="{00000004-58CE-114E-B289-BDBF680CC334}"/>
            </c:ext>
          </c:extLst>
        </c:ser>
        <c:dLbls>
          <c:showLegendKey val="0"/>
          <c:showVal val="0"/>
          <c:showCatName val="0"/>
          <c:showSerName val="0"/>
          <c:showPercent val="0"/>
          <c:showBubbleSize val="0"/>
          <c:showLeaderLines val="1"/>
        </c:dLbls>
        <c:firstSliceAng val="13"/>
        <c:holeSize val="5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62C7DC"/>
            </a:solidFill>
            <a:ln>
              <a:noFill/>
            </a:ln>
          </c:spPr>
          <c:dPt>
            <c:idx val="0"/>
            <c:bubble3D val="0"/>
            <c:spPr>
              <a:solidFill>
                <a:srgbClr val="71C7DF"/>
              </a:solidFill>
              <a:ln w="952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B02-A044-A44A-66FE9AADD4B5}"/>
              </c:ext>
            </c:extLst>
          </c:dPt>
          <c:dPt>
            <c:idx val="1"/>
            <c:bubble3D val="0"/>
            <c:spPr>
              <a:solidFill>
                <a:schemeClr val="bg1"/>
              </a:solidFill>
              <a:ln w="19050">
                <a:noFill/>
              </a:ln>
              <a:effectLst/>
            </c:spPr>
            <c:extLst>
              <c:ext xmlns:c16="http://schemas.microsoft.com/office/drawing/2014/chart" uri="{C3380CC4-5D6E-409C-BE32-E72D297353CC}">
                <c16:uniqueId val="{00000003-7B02-A044-A44A-66FE9AADD4B5}"/>
              </c:ext>
            </c:extLst>
          </c:dPt>
          <c:cat>
            <c:numRef>
              <c:f>Sheet1!$A$2:$A$3</c:f>
              <c:numCache>
                <c:formatCode>General</c:formatCode>
                <c:ptCount val="2"/>
              </c:numCache>
            </c:numRef>
          </c:cat>
          <c:val>
            <c:numRef>
              <c:f>Sheet1!$B$2:$B$3</c:f>
              <c:numCache>
                <c:formatCode>General</c:formatCode>
                <c:ptCount val="2"/>
                <c:pt idx="0">
                  <c:v>0.97</c:v>
                </c:pt>
                <c:pt idx="1">
                  <c:v>0.03</c:v>
                </c:pt>
              </c:numCache>
            </c:numRef>
          </c:val>
          <c:extLst>
            <c:ext xmlns:c16="http://schemas.microsoft.com/office/drawing/2014/chart" uri="{C3380CC4-5D6E-409C-BE32-E72D297353CC}">
              <c16:uniqueId val="{00000004-7B02-A044-A44A-66FE9AADD4B5}"/>
            </c:ext>
          </c:extLst>
        </c:ser>
        <c:dLbls>
          <c:showLegendKey val="0"/>
          <c:showVal val="0"/>
          <c:showCatName val="0"/>
          <c:showSerName val="0"/>
          <c:showPercent val="0"/>
          <c:showBubbleSize val="0"/>
          <c:showLeaderLines val="1"/>
        </c:dLbls>
        <c:firstSliceAng val="10"/>
        <c:holeSize val="5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62C7DC"/>
            </a:solidFill>
            <a:ln>
              <a:noFill/>
            </a:ln>
          </c:spPr>
          <c:dPt>
            <c:idx val="0"/>
            <c:bubble3D val="0"/>
            <c:spPr>
              <a:solidFill>
                <a:srgbClr val="4B00A3"/>
              </a:solidFill>
              <a:ln w="952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529-8F42-A362-F60CA6E5D250}"/>
              </c:ext>
            </c:extLst>
          </c:dPt>
          <c:dPt>
            <c:idx val="1"/>
            <c:bubble3D val="0"/>
            <c:spPr>
              <a:solidFill>
                <a:schemeClr val="bg1"/>
              </a:solidFill>
              <a:ln w="19050">
                <a:noFill/>
              </a:ln>
              <a:effectLst/>
            </c:spPr>
            <c:extLst>
              <c:ext xmlns:c16="http://schemas.microsoft.com/office/drawing/2014/chart" uri="{C3380CC4-5D6E-409C-BE32-E72D297353CC}">
                <c16:uniqueId val="{00000003-9529-8F42-A362-F60CA6E5D250}"/>
              </c:ext>
            </c:extLst>
          </c:dPt>
          <c:cat>
            <c:numRef>
              <c:f>Sheet1!$A$2:$A$3</c:f>
              <c:numCache>
                <c:formatCode>General</c:formatCode>
                <c:ptCount val="2"/>
              </c:numCache>
            </c:numRef>
          </c:cat>
          <c:val>
            <c:numRef>
              <c:f>Sheet1!$B$2:$B$3</c:f>
              <c:numCache>
                <c:formatCode>General</c:formatCode>
                <c:ptCount val="2"/>
                <c:pt idx="0">
                  <c:v>0.99</c:v>
                </c:pt>
                <c:pt idx="1">
                  <c:v>0.01</c:v>
                </c:pt>
              </c:numCache>
            </c:numRef>
          </c:val>
          <c:extLst>
            <c:ext xmlns:c16="http://schemas.microsoft.com/office/drawing/2014/chart" uri="{C3380CC4-5D6E-409C-BE32-E72D297353CC}">
              <c16:uniqueId val="{00000004-9529-8F42-A362-F60CA6E5D250}"/>
            </c:ext>
          </c:extLst>
        </c:ser>
        <c:dLbls>
          <c:showLegendKey val="0"/>
          <c:showVal val="0"/>
          <c:showCatName val="0"/>
          <c:showSerName val="0"/>
          <c:showPercent val="0"/>
          <c:showBubbleSize val="0"/>
          <c:showLeaderLines val="1"/>
        </c:dLbls>
        <c:firstSliceAng val="3"/>
        <c:holeSize val="5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25386757831167E-2"/>
          <c:y val="9.6875000000000003E-2"/>
          <c:w val="0.96166414913277143"/>
          <c:h val="0.76678715551181098"/>
        </c:manualLayout>
      </c:layout>
      <c:barChart>
        <c:barDir val="col"/>
        <c:grouping val="clustered"/>
        <c:varyColors val="0"/>
        <c:ser>
          <c:idx val="0"/>
          <c:order val="0"/>
          <c:tx>
            <c:strRef>
              <c:f>Sheet1!$B$1</c:f>
              <c:strCache>
                <c:ptCount val="1"/>
                <c:pt idx="0">
                  <c:v>Physical health/fitness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Single LTHC</c:v>
                </c:pt>
                <c:pt idx="1">
                  <c:v>2 or more LTHCs</c:v>
                </c:pt>
                <c:pt idx="2">
                  <c:v>3 or more LTHCs</c:v>
                </c:pt>
              </c:strCache>
            </c:strRef>
          </c:cat>
          <c:val>
            <c:numRef>
              <c:f>Sheet1!$B$2:$B$4</c:f>
              <c:numCache>
                <c:formatCode>0%</c:formatCode>
                <c:ptCount val="3"/>
                <c:pt idx="0">
                  <c:v>0.49710982658959535</c:v>
                </c:pt>
                <c:pt idx="1">
                  <c:v>0.38131699846860639</c:v>
                </c:pt>
                <c:pt idx="2">
                  <c:v>0.35849056603773588</c:v>
                </c:pt>
              </c:numCache>
            </c:numRef>
          </c:val>
          <c:extLst>
            <c:ext xmlns:c16="http://schemas.microsoft.com/office/drawing/2014/chart" uri="{C3380CC4-5D6E-409C-BE32-E72D297353CC}">
              <c16:uniqueId val="{00000000-4A12-8F47-ABB5-538D98A3C3A1}"/>
            </c:ext>
          </c:extLst>
        </c:ser>
        <c:ser>
          <c:idx val="1"/>
          <c:order val="1"/>
          <c:tx>
            <c:strRef>
              <c:f>Sheet1!$C$1</c:f>
              <c:strCache>
                <c:ptCount val="1"/>
                <c:pt idx="0">
                  <c:v>Manage symptoms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Single LTHC</c:v>
                </c:pt>
                <c:pt idx="1">
                  <c:v>2 or more LTHCs</c:v>
                </c:pt>
                <c:pt idx="2">
                  <c:v>3 or more LTHCs</c:v>
                </c:pt>
              </c:strCache>
            </c:strRef>
          </c:cat>
          <c:val>
            <c:numRef>
              <c:f>Sheet1!$C$2:$C$4</c:f>
              <c:numCache>
                <c:formatCode>0%</c:formatCode>
                <c:ptCount val="3"/>
                <c:pt idx="0">
                  <c:v>0.26878612716763006</c:v>
                </c:pt>
                <c:pt idx="1">
                  <c:v>0.24655436447166923</c:v>
                </c:pt>
                <c:pt idx="2">
                  <c:v>0.23180592991913748</c:v>
                </c:pt>
              </c:numCache>
            </c:numRef>
          </c:val>
          <c:extLst>
            <c:ext xmlns:c16="http://schemas.microsoft.com/office/drawing/2014/chart" uri="{C3380CC4-5D6E-409C-BE32-E72D297353CC}">
              <c16:uniqueId val="{00000001-4A12-8F47-ABB5-538D98A3C3A1}"/>
            </c:ext>
          </c:extLst>
        </c:ser>
        <c:ser>
          <c:idx val="2"/>
          <c:order val="2"/>
          <c:tx>
            <c:strRef>
              <c:f>Sheet1!$D$1</c:f>
              <c:strCache>
                <c:ptCount val="1"/>
                <c:pt idx="0">
                  <c:v>Mental health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Single LTHC</c:v>
                </c:pt>
                <c:pt idx="1">
                  <c:v>2 or more LTHCs</c:v>
                </c:pt>
                <c:pt idx="2">
                  <c:v>3 or more LTHCs</c:v>
                </c:pt>
              </c:strCache>
            </c:strRef>
          </c:cat>
          <c:val>
            <c:numRef>
              <c:f>Sheet1!$D$2:$D$4</c:f>
              <c:numCache>
                <c:formatCode>0%</c:formatCode>
                <c:ptCount val="3"/>
                <c:pt idx="0">
                  <c:v>0.26011560693641622</c:v>
                </c:pt>
                <c:pt idx="1">
                  <c:v>0.22358346094946402</c:v>
                </c:pt>
                <c:pt idx="2">
                  <c:v>0.23180592991913748</c:v>
                </c:pt>
              </c:numCache>
            </c:numRef>
          </c:val>
          <c:extLst>
            <c:ext xmlns:c16="http://schemas.microsoft.com/office/drawing/2014/chart" uri="{C3380CC4-5D6E-409C-BE32-E72D297353CC}">
              <c16:uniqueId val="{00000002-4A12-8F47-ABB5-538D98A3C3A1}"/>
            </c:ext>
          </c:extLst>
        </c:ser>
        <c:dLbls>
          <c:showLegendKey val="0"/>
          <c:showVal val="0"/>
          <c:showCatName val="0"/>
          <c:showSerName val="0"/>
          <c:showPercent val="0"/>
          <c:showBubbleSize val="0"/>
        </c:dLbls>
        <c:gapWidth val="70"/>
        <c:overlap val="-18"/>
        <c:axId val="1849202895"/>
        <c:axId val="1893248495"/>
      </c:barChart>
      <c:catAx>
        <c:axId val="1849202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solidFill>
                <a:latin typeface="+mj-lt"/>
                <a:ea typeface="+mn-ea"/>
                <a:cs typeface="+mn-cs"/>
              </a:defRPr>
            </a:pPr>
            <a:endParaRPr lang="en-US"/>
          </a:p>
        </c:txPr>
        <c:crossAx val="1893248495"/>
        <c:crosses val="autoZero"/>
        <c:auto val="1"/>
        <c:lblAlgn val="ctr"/>
        <c:lblOffset val="100"/>
        <c:noMultiLvlLbl val="0"/>
      </c:catAx>
      <c:valAx>
        <c:axId val="1893248495"/>
        <c:scaling>
          <c:orientation val="minMax"/>
        </c:scaling>
        <c:delete val="1"/>
        <c:axPos val="l"/>
        <c:numFmt formatCode="0%" sourceLinked="1"/>
        <c:majorTickMark val="none"/>
        <c:minorTickMark val="none"/>
        <c:tickLblPos val="nextTo"/>
        <c:crossAx val="1849202895"/>
        <c:crosses val="autoZero"/>
        <c:crossBetween val="between"/>
      </c:valAx>
      <c:spPr>
        <a:noFill/>
        <a:ln>
          <a:noFill/>
        </a:ln>
        <a:effectLst/>
      </c:spPr>
    </c:plotArea>
    <c:legend>
      <c:legendPos val="b"/>
      <c:layout>
        <c:manualLayout>
          <c:xMode val="edge"/>
          <c:yMode val="edge"/>
          <c:x val="0"/>
          <c:y val="2.4261318897637784E-2"/>
          <c:w val="1"/>
          <c:h val="6.011368110236219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75411421416924"/>
          <c:y val="0"/>
          <c:w val="0.71324585534818374"/>
          <c:h val="0.9800106814544558"/>
        </c:manualLayout>
      </c:layout>
      <c:barChart>
        <c:barDir val="bar"/>
        <c:grouping val="clustered"/>
        <c:varyColors val="0"/>
        <c:ser>
          <c:idx val="0"/>
          <c:order val="0"/>
          <c:tx>
            <c:strRef>
              <c:f>Sheet1!$B$1</c:f>
              <c:strCache>
                <c:ptCount val="1"/>
                <c:pt idx="0">
                  <c:v>Total</c:v>
                </c:pt>
              </c:strCache>
            </c:strRef>
          </c:tx>
          <c:spPr>
            <a:solidFill>
              <a:srgbClr val="62C7DC"/>
            </a:solidFill>
            <a:ln>
              <a:noFill/>
            </a:ln>
            <a:effectLst/>
          </c:spPr>
          <c:invertIfNegative val="0"/>
          <c:dPt>
            <c:idx val="0"/>
            <c:invertIfNegative val="0"/>
            <c:bubble3D val="0"/>
            <c:spPr>
              <a:solidFill>
                <a:srgbClr val="4F2483"/>
              </a:solidFill>
              <a:ln>
                <a:noFill/>
              </a:ln>
              <a:effectLst/>
            </c:spPr>
            <c:extLst>
              <c:ext xmlns:c16="http://schemas.microsoft.com/office/drawing/2014/chart" uri="{C3380CC4-5D6E-409C-BE32-E72D297353CC}">
                <c16:uniqueId val="{00000002-7A5A-944D-86E2-73D56A3284E6}"/>
              </c:ext>
            </c:extLst>
          </c:dPt>
          <c:dPt>
            <c:idx val="1"/>
            <c:invertIfNegative val="0"/>
            <c:bubble3D val="0"/>
            <c:spPr>
              <a:solidFill>
                <a:srgbClr val="4F2483"/>
              </a:solidFill>
              <a:ln>
                <a:noFill/>
              </a:ln>
              <a:effectLst/>
            </c:spPr>
            <c:extLst>
              <c:ext xmlns:c16="http://schemas.microsoft.com/office/drawing/2014/chart" uri="{C3380CC4-5D6E-409C-BE32-E72D297353CC}">
                <c16:uniqueId val="{00000003-7A5A-944D-86E2-73D56A3284E6}"/>
              </c:ext>
            </c:extLst>
          </c:dPt>
          <c:dPt>
            <c:idx val="2"/>
            <c:invertIfNegative val="0"/>
            <c:bubble3D val="0"/>
            <c:spPr>
              <a:solidFill>
                <a:srgbClr val="4F2483"/>
              </a:solidFill>
              <a:ln>
                <a:noFill/>
              </a:ln>
              <a:effectLst/>
            </c:spPr>
            <c:extLst>
              <c:ext xmlns:c16="http://schemas.microsoft.com/office/drawing/2014/chart" uri="{C3380CC4-5D6E-409C-BE32-E72D297353CC}">
                <c16:uniqueId val="{00000004-7A5A-944D-86E2-73D56A3284E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7A5A-944D-86E2-73D56A3284E6}"/>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7A5A-944D-86E2-73D56A3284E6}"/>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7A5A-944D-86E2-73D56A3284E6}"/>
                </c:ext>
              </c:extLst>
            </c:dLbl>
            <c:dLbl>
              <c:idx val="10"/>
              <c:layout>
                <c:manualLayout>
                  <c:x val="-5.9441812810479781E-3"/>
                  <c:y val="-2.8848027979794075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1"/>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815646601392376E-2"/>
                      <c:h val="6.4177605170700633E-2"/>
                    </c:manualLayout>
                  </c15:layout>
                </c:ext>
                <c:ext xmlns:c16="http://schemas.microsoft.com/office/drawing/2014/chart" uri="{C3380CC4-5D6E-409C-BE32-E72D297353CC}">
                  <c16:uniqueId val="{00000000-0414-40DD-95EC-BDD4AA02E99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The NHS</c:v>
                </c:pt>
                <c:pt idx="1">
                  <c:v>Healthcare professionals other than my GP</c:v>
                </c:pt>
                <c:pt idx="2">
                  <c:v>My GP</c:v>
                </c:pt>
                <c:pt idx="3">
                  <c:v>Health or physical activity organisations</c:v>
                </c:pt>
                <c:pt idx="4">
                  <c:v>Charities</c:v>
                </c:pt>
                <c:pt idx="5">
                  <c:v>Friends and family</c:v>
                </c:pt>
                <c:pt idx="6">
                  <c:v>Mobile apps related to health/fitness</c:v>
                </c:pt>
                <c:pt idx="7">
                  <c:v>Online search engine</c:v>
                </c:pt>
                <c:pt idx="8">
                  <c:v>Carers </c:v>
                </c:pt>
                <c:pt idx="9">
                  <c:v>Online forums</c:v>
                </c:pt>
                <c:pt idx="10">
                  <c:v>Celebrities or influencers</c:v>
                </c:pt>
              </c:strCache>
            </c:strRef>
          </c:cat>
          <c:val>
            <c:numRef>
              <c:f>Sheet1!$B$2:$B$16</c:f>
              <c:numCache>
                <c:formatCode>0%</c:formatCode>
                <c:ptCount val="11"/>
                <c:pt idx="0">
                  <c:v>0.7157518964747881</c:v>
                </c:pt>
                <c:pt idx="1">
                  <c:v>0.66622043730477454</c:v>
                </c:pt>
                <c:pt idx="2">
                  <c:v>0.65104863900044618</c:v>
                </c:pt>
                <c:pt idx="3">
                  <c:v>0.56180276662204376</c:v>
                </c:pt>
                <c:pt idx="4">
                  <c:v>0.34672021419009369</c:v>
                </c:pt>
                <c:pt idx="5">
                  <c:v>0.26550647032574742</c:v>
                </c:pt>
                <c:pt idx="6">
                  <c:v>0.21686746987951808</c:v>
                </c:pt>
                <c:pt idx="7">
                  <c:v>0.15796519410977242</c:v>
                </c:pt>
                <c:pt idx="8">
                  <c:v>0.11557340473003123</c:v>
                </c:pt>
                <c:pt idx="9">
                  <c:v>9.6831771530566713E-2</c:v>
                </c:pt>
                <c:pt idx="10">
                  <c:v>3.0343596608656851E-2</c:v>
                </c:pt>
              </c:numCache>
            </c:numRef>
          </c:val>
          <c:extLst>
            <c:ext xmlns:c16="http://schemas.microsoft.com/office/drawing/2014/chart" uri="{C3380CC4-5D6E-409C-BE32-E72D297353CC}">
              <c16:uniqueId val="{00000000-7A5A-944D-86E2-73D56A3284E6}"/>
            </c:ext>
          </c:extLst>
        </c:ser>
        <c:ser>
          <c:idx val="1"/>
          <c:order val="1"/>
          <c:tx>
            <c:strRef>
              <c:f>Sheet1!$C$1</c:f>
              <c:strCache>
                <c:ptCount val="1"/>
                <c:pt idx="0">
                  <c:v>Spring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The NHS</c:v>
                </c:pt>
                <c:pt idx="1">
                  <c:v>Healthcare professionals other than my GP</c:v>
                </c:pt>
                <c:pt idx="2">
                  <c:v>My GP</c:v>
                </c:pt>
                <c:pt idx="3">
                  <c:v>Health or physical activity organisations</c:v>
                </c:pt>
                <c:pt idx="4">
                  <c:v>Charities</c:v>
                </c:pt>
                <c:pt idx="5">
                  <c:v>Friends and family</c:v>
                </c:pt>
                <c:pt idx="6">
                  <c:v>Mobile apps related to health/fitness</c:v>
                </c:pt>
                <c:pt idx="7">
                  <c:v>Online search engine</c:v>
                </c:pt>
                <c:pt idx="8">
                  <c:v>Carers </c:v>
                </c:pt>
                <c:pt idx="9">
                  <c:v>Online forums</c:v>
                </c:pt>
                <c:pt idx="10">
                  <c:v>Celebrities or influencers</c:v>
                </c:pt>
                <c:pt idx="11">
                  <c:v>I do not actively seek physical activity related advice/ information</c:v>
                </c:pt>
                <c:pt idx="12">
                  <c:v>Somewhere/someone else</c:v>
                </c:pt>
                <c:pt idx="13">
                  <c:v>None of the above</c:v>
                </c:pt>
                <c:pt idx="14">
                  <c:v>I’m not sure</c:v>
                </c:pt>
              </c:strCache>
            </c:strRef>
          </c:cat>
          <c:val>
            <c:numRef>
              <c:f>Sheet1!$C$2:$C$16</c:f>
            </c:numRef>
          </c:val>
          <c:extLst>
            <c:ext xmlns:c16="http://schemas.microsoft.com/office/drawing/2014/chart" uri="{C3380CC4-5D6E-409C-BE32-E72D297353CC}">
              <c16:uniqueId val="{00000001-7A5A-944D-86E2-73D56A3284E6}"/>
            </c:ext>
          </c:extLst>
        </c:ser>
        <c:dLbls>
          <c:dLblPos val="outEnd"/>
          <c:showLegendKey val="0"/>
          <c:showVal val="1"/>
          <c:showCatName val="0"/>
          <c:showSerName val="0"/>
          <c:showPercent val="0"/>
          <c:showBubbleSize val="0"/>
        </c:dLbls>
        <c:gapWidth val="80"/>
        <c:axId val="498447568"/>
        <c:axId val="498448400"/>
      </c:barChart>
      <c:catAx>
        <c:axId val="498447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accent1"/>
                </a:solidFill>
                <a:latin typeface="+mj-lt"/>
                <a:ea typeface="+mn-ea"/>
                <a:cs typeface="+mn-cs"/>
              </a:defRPr>
            </a:pPr>
            <a:endParaRPr lang="en-US"/>
          </a:p>
        </c:txPr>
        <c:crossAx val="498448400"/>
        <c:crosses val="autoZero"/>
        <c:auto val="1"/>
        <c:lblAlgn val="ctr"/>
        <c:lblOffset val="100"/>
        <c:noMultiLvlLbl val="0"/>
      </c:catAx>
      <c:valAx>
        <c:axId val="498448400"/>
        <c:scaling>
          <c:orientation val="minMax"/>
          <c:max val="1"/>
        </c:scaling>
        <c:delete val="1"/>
        <c:axPos val="t"/>
        <c:numFmt formatCode="0%" sourceLinked="1"/>
        <c:majorTickMark val="out"/>
        <c:minorTickMark val="none"/>
        <c:tickLblPos val="nextTo"/>
        <c:crossAx val="498447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78524739716816"/>
          <c:y val="0"/>
          <c:w val="0.63721475260283178"/>
          <c:h val="1"/>
        </c:manualLayout>
      </c:layout>
      <c:barChart>
        <c:barDir val="bar"/>
        <c:grouping val="clustered"/>
        <c:varyColors val="0"/>
        <c:ser>
          <c:idx val="0"/>
          <c:order val="0"/>
          <c:tx>
            <c:strRef>
              <c:f>Sheet1!$B$1</c:f>
              <c:strCache>
                <c:ptCount val="1"/>
                <c:pt idx="0">
                  <c:v>LTC</c:v>
                </c:pt>
              </c:strCache>
            </c:strRef>
          </c:tx>
          <c:spPr>
            <a:solidFill>
              <a:schemeClr val="accent3"/>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4-C0B3-5C40-91FD-278C467A84FF}"/>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3-C0B3-5C40-91FD-278C467A84FF}"/>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2-C0B3-5C40-91FD-278C467A84FF}"/>
              </c:ext>
            </c:extLst>
          </c:dPt>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C0B3-5C40-91FD-278C467A84FF}"/>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0B3-5C40-91FD-278C467A84FF}"/>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0B3-5C40-91FD-278C467A84F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10"/>
                <c:pt idx="0">
                  <c:v>Location / access to transport</c:v>
                </c:pt>
                <c:pt idx="1">
                  <c:v>Breathlessness / breathing difficulties</c:v>
                </c:pt>
                <c:pt idx="2">
                  <c:v>Mental health / depression / anxiety</c:v>
                </c:pt>
                <c:pt idx="3">
                  <c:v>Lack of money / cost</c:v>
                </c:pt>
                <c:pt idx="4">
                  <c:v>Mobility issues</c:v>
                </c:pt>
                <c:pt idx="5">
                  <c:v>Motivation / mindset / willpower</c:v>
                </c:pt>
                <c:pt idx="6">
                  <c:v>Time</c:v>
                </c:pt>
                <c:pt idx="7">
                  <c:v>Physical limitations</c:v>
                </c:pt>
                <c:pt idx="8">
                  <c:v>Lack of energy / too tired / fatigue</c:v>
                </c:pt>
                <c:pt idx="9">
                  <c:v>Pain</c:v>
                </c:pt>
              </c:strCache>
            </c:strRef>
          </c:cat>
          <c:val>
            <c:numRef>
              <c:f>Sheet1!$B$2:$B$31</c:f>
              <c:numCache>
                <c:formatCode>0%</c:formatCode>
                <c:ptCount val="10"/>
                <c:pt idx="0">
                  <c:v>3.9643211100099107E-2</c:v>
                </c:pt>
                <c:pt idx="1">
                  <c:v>4.5589692765113973E-2</c:v>
                </c:pt>
                <c:pt idx="2">
                  <c:v>5.7482656095143705E-2</c:v>
                </c:pt>
                <c:pt idx="3">
                  <c:v>6.7393458870168482E-2</c:v>
                </c:pt>
                <c:pt idx="4">
                  <c:v>9.1179385530227947E-2</c:v>
                </c:pt>
                <c:pt idx="5">
                  <c:v>0.11694747274529237</c:v>
                </c:pt>
                <c:pt idx="6">
                  <c:v>0.12586719524281467</c:v>
                </c:pt>
                <c:pt idx="7">
                  <c:v>0.16253716551040631</c:v>
                </c:pt>
                <c:pt idx="8">
                  <c:v>0.19326065411298315</c:v>
                </c:pt>
                <c:pt idx="9">
                  <c:v>0.21407333994053521</c:v>
                </c:pt>
              </c:numCache>
            </c:numRef>
          </c:val>
          <c:extLst xmlns:c15="http://schemas.microsoft.com/office/drawing/2012/chart">
            <c:ext xmlns:c16="http://schemas.microsoft.com/office/drawing/2014/chart" uri="{C3380CC4-5D6E-409C-BE32-E72D297353CC}">
              <c16:uniqueId val="{00000000-C0B3-5C40-91FD-278C467A84FF}"/>
            </c:ext>
          </c:extLst>
        </c:ser>
        <c:dLbls>
          <c:showLegendKey val="0"/>
          <c:showVal val="0"/>
          <c:showCatName val="0"/>
          <c:showSerName val="0"/>
          <c:showPercent val="0"/>
          <c:showBubbleSize val="0"/>
        </c:dLbls>
        <c:gapWidth val="70"/>
        <c:axId val="482783488"/>
        <c:axId val="48278512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HCP</c:v>
                      </c:pt>
                    </c:strCache>
                  </c:strRef>
                </c:tx>
                <c:spPr>
                  <a:solidFill>
                    <a:srgbClr val="0947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Nunito" pitchFamily="2" charset="0"/>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Sheet1!$A$2:$A$31</c15:sqref>
                        </c15:formulaRef>
                      </c:ext>
                    </c:extLst>
                    <c:strCache>
                      <c:ptCount val="10"/>
                      <c:pt idx="0">
                        <c:v>Location / access to transport</c:v>
                      </c:pt>
                      <c:pt idx="1">
                        <c:v>Breathlessness / breathing difficulties</c:v>
                      </c:pt>
                      <c:pt idx="2">
                        <c:v>Mental health / depression / anxiety</c:v>
                      </c:pt>
                      <c:pt idx="3">
                        <c:v>Lack of money / cost</c:v>
                      </c:pt>
                      <c:pt idx="4">
                        <c:v>Mobility issues</c:v>
                      </c:pt>
                      <c:pt idx="5">
                        <c:v>Motivation / mindset / willpower</c:v>
                      </c:pt>
                      <c:pt idx="6">
                        <c:v>Time</c:v>
                      </c:pt>
                      <c:pt idx="7">
                        <c:v>Physical limitations</c:v>
                      </c:pt>
                      <c:pt idx="8">
                        <c:v>Lack of energy / too tired / fatigue</c:v>
                      </c:pt>
                      <c:pt idx="9">
                        <c:v>Pain</c:v>
                      </c:pt>
                    </c:strCache>
                  </c:strRef>
                </c:cat>
                <c:val>
                  <c:numRef>
                    <c:extLst>
                      <c:ext uri="{02D57815-91ED-43cb-92C2-25804820EDAC}">
                        <c15:formulaRef>
                          <c15:sqref>Sheet1!$C$2:$C$31</c15:sqref>
                        </c15:formulaRef>
                      </c:ext>
                    </c:extLst>
                    <c:numCache>
                      <c:formatCode>0%</c:formatCode>
                      <c:ptCount val="10"/>
                      <c:pt idx="0">
                        <c:v>0.13172043010752688</c:v>
                      </c:pt>
                      <c:pt idx="1">
                        <c:v>1.075268817204301E-2</c:v>
                      </c:pt>
                      <c:pt idx="2">
                        <c:v>0.1129032258064516</c:v>
                      </c:pt>
                      <c:pt idx="3">
                        <c:v>0.2661290322580645</c:v>
                      </c:pt>
                      <c:pt idx="4">
                        <c:v>0.1129032258064516</c:v>
                      </c:pt>
                      <c:pt idx="5">
                        <c:v>0.35752688172043007</c:v>
                      </c:pt>
                      <c:pt idx="6">
                        <c:v>0.18817204301075269</c:v>
                      </c:pt>
                      <c:pt idx="7">
                        <c:v>0.12365591397849462</c:v>
                      </c:pt>
                      <c:pt idx="8">
                        <c:v>6.9892473118279563E-2</c:v>
                      </c:pt>
                      <c:pt idx="9">
                        <c:v>0.21774193548387091</c:v>
                      </c:pt>
                    </c:numCache>
                  </c:numRef>
                </c:val>
                <c:extLst>
                  <c:ext xmlns:c16="http://schemas.microsoft.com/office/drawing/2014/chart" uri="{C3380CC4-5D6E-409C-BE32-E72D297353CC}">
                    <c16:uniqueId val="{00000001-C0B3-5C40-91FD-278C467A84FF}"/>
                  </c:ext>
                </c:extLst>
              </c15:ser>
            </c15:filteredBarSeries>
          </c:ext>
        </c:extLst>
      </c:barChart>
      <c:catAx>
        <c:axId val="48278348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600" b="0" i="0" u="none" strike="noStrike" kern="1200" baseline="0">
                <a:solidFill>
                  <a:schemeClr val="accent1"/>
                </a:solidFill>
                <a:latin typeface="+mn-lt"/>
                <a:ea typeface="+mn-ea"/>
                <a:cs typeface="+mn-cs"/>
              </a:defRPr>
            </a:pPr>
            <a:endParaRPr lang="en-US"/>
          </a:p>
        </c:txPr>
        <c:crossAx val="482785128"/>
        <c:crosses val="autoZero"/>
        <c:auto val="1"/>
        <c:lblAlgn val="ctr"/>
        <c:lblOffset val="100"/>
        <c:noMultiLvlLbl val="0"/>
      </c:catAx>
      <c:valAx>
        <c:axId val="482785128"/>
        <c:scaling>
          <c:orientation val="minMax"/>
          <c:max val="0.4"/>
        </c:scaling>
        <c:delete val="1"/>
        <c:axPos val="b"/>
        <c:numFmt formatCode="0%" sourceLinked="1"/>
        <c:majorTickMark val="out"/>
        <c:minorTickMark val="none"/>
        <c:tickLblPos val="nextTo"/>
        <c:crossAx val="4827834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Nunito"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8AB14E-926B-AD4F-99F3-110F3A44E5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120482-6C49-DE47-B26D-F42D8D0D08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79D835-C250-A148-AF76-F1B745BFFB8E}" type="datetime1">
              <a:rPr lang="en-GB" smtClean="0"/>
              <a:t>19/12/2025</a:t>
            </a:fld>
            <a:endParaRPr lang="en-GB"/>
          </a:p>
        </p:txBody>
      </p:sp>
      <p:sp>
        <p:nvSpPr>
          <p:cNvPr id="4" name="Footer Placeholder 3">
            <a:extLst>
              <a:ext uri="{FF2B5EF4-FFF2-40B4-BE49-F238E27FC236}">
                <a16:creationId xmlns:a16="http://schemas.microsoft.com/office/drawing/2014/main" id="{1D3FF62A-B122-6041-BAF7-D2792F301D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BBDE1A2-AE7C-7B4B-B2DA-CC696F8F8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ECFDA-4C90-9B42-9B18-603FE95975A4}" type="slidenum">
              <a:rPr lang="en-GB" smtClean="0"/>
              <a:t>‹#›</a:t>
            </a:fld>
            <a:endParaRPr lang="en-GB"/>
          </a:p>
        </p:txBody>
      </p:sp>
    </p:spTree>
    <p:extLst>
      <p:ext uri="{BB962C8B-B14F-4D97-AF65-F5344CB8AC3E}">
        <p14:creationId xmlns:p14="http://schemas.microsoft.com/office/powerpoint/2010/main" val="561828015"/>
      </p:ext>
    </p:extLst>
  </p:cSld>
  <p:clrMap bg1="lt1" tx1="dk1" bg2="lt2" tx2="dk2" accent1="accent1" accent2="accent2" accent3="accent3" accent4="accent4" accent5="accent5" accent6="accent6" hlink="hlink" folHlink="folHlink"/>
  <p:hf hdr="0" ftr="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FE0E4-C2EE-C647-A61C-8BB153227472}" type="datetime1">
              <a:rPr lang="en-GB" smtClean="0"/>
              <a:t>19/12/2025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615F1-F8CC-B64A-B38B-BCEA2CE3F24C}" type="slidenum">
              <a:rPr lang="en-GB" smtClean="0"/>
              <a:t>‹#›</a:t>
            </a:fld>
            <a:endParaRPr lang="en-GB"/>
          </a:p>
        </p:txBody>
      </p:sp>
    </p:spTree>
    <p:extLst>
      <p:ext uri="{BB962C8B-B14F-4D97-AF65-F5344CB8AC3E}">
        <p14:creationId xmlns:p14="http://schemas.microsoft.com/office/powerpoint/2010/main" val="32819269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heading">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20717" y="622094"/>
            <a:ext cx="11155411" cy="445918"/>
          </a:xfrm>
          <a:prstGeom prst="rect">
            <a:avLst/>
          </a:prstGeom>
        </p:spPr>
        <p:txBody>
          <a:bodyPr vert="horz" wrap="square" lIns="0" tIns="0" rIns="0" bIns="0" anchor="t" anchorCtr="0">
            <a:spAutoFit/>
          </a:bodyPr>
          <a:lstStyle>
            <a:lvl1pPr>
              <a:defRPr baseline="0">
                <a:solidFill>
                  <a:srgbClr val="454341"/>
                </a:solidFill>
              </a:defRPr>
            </a:lvl1pPr>
          </a:lstStyle>
          <a:p>
            <a:r>
              <a:rPr lang="en-US"/>
              <a:t>HEADING, ONE LINE EXAMPLE, SET AT 28PT</a:t>
            </a:r>
            <a:endParaRPr lang="en-GB"/>
          </a:p>
        </p:txBody>
      </p:sp>
      <p:sp>
        <p:nvSpPr>
          <p:cNvPr id="12" name="Text Placeholder 9"/>
          <p:cNvSpPr>
            <a:spLocks noGrp="1"/>
          </p:cNvSpPr>
          <p:nvPr>
            <p:ph type="body" sz="quarter" idx="13" hasCustomPrompt="1"/>
          </p:nvPr>
        </p:nvSpPr>
        <p:spPr>
          <a:xfrm>
            <a:off x="521942" y="2389205"/>
            <a:ext cx="5321646"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3" name="Text Placeholder 9"/>
          <p:cNvSpPr>
            <a:spLocks noGrp="1"/>
          </p:cNvSpPr>
          <p:nvPr>
            <p:ph type="body" sz="quarter" idx="14" hasCustomPrompt="1"/>
          </p:nvPr>
        </p:nvSpPr>
        <p:spPr>
          <a:xfrm>
            <a:off x="6355565" y="2387133"/>
            <a:ext cx="5320498"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9" name="Text Placeholder 8"/>
          <p:cNvSpPr>
            <a:spLocks noGrp="1"/>
          </p:cNvSpPr>
          <p:nvPr>
            <p:ph type="body" sz="quarter" idx="15" hasCustomPrompt="1"/>
          </p:nvPr>
        </p:nvSpPr>
        <p:spPr>
          <a:xfrm>
            <a:off x="521379" y="1269481"/>
            <a:ext cx="11154683"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3" name="Footer Placeholder 4">
            <a:extLst>
              <a:ext uri="{FF2B5EF4-FFF2-40B4-BE49-F238E27FC236}">
                <a16:creationId xmlns:a16="http://schemas.microsoft.com/office/drawing/2014/main" id="{59E64B26-5878-0C60-60EE-DD26AE83D109}"/>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534466434"/>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1502" userDrawn="1">
          <p15:clr>
            <a:srgbClr val="FBAE40"/>
          </p15:clr>
        </p15:guide>
        <p15:guide id="3" orient="horz" pos="1253" userDrawn="1">
          <p15:clr>
            <a:srgbClr val="FBAE40"/>
          </p15:clr>
        </p15:guide>
        <p15:guide id="4" orient="horz" pos="13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heading">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20717" y="622094"/>
            <a:ext cx="11155411" cy="445918"/>
          </a:xfrm>
          <a:prstGeom prst="rect">
            <a:avLst/>
          </a:prstGeom>
        </p:spPr>
        <p:txBody>
          <a:bodyPr vert="horz" wrap="square" lIns="0" tIns="0" rIns="0" bIns="0" anchor="t" anchorCtr="0">
            <a:spAutoFit/>
          </a:bodyPr>
          <a:lstStyle>
            <a:lvl1pPr>
              <a:defRPr baseline="0">
                <a:solidFill>
                  <a:srgbClr val="454341"/>
                </a:solidFill>
              </a:defRPr>
            </a:lvl1pPr>
          </a:lstStyle>
          <a:p>
            <a:r>
              <a:rPr lang="en-US"/>
              <a:t>HEADING, ONE LINE EXAMPLE, SET AT 28PT</a:t>
            </a:r>
            <a:endParaRPr lang="en-GB"/>
          </a:p>
        </p:txBody>
      </p:sp>
      <p:sp>
        <p:nvSpPr>
          <p:cNvPr id="12" name="Text Placeholder 9"/>
          <p:cNvSpPr>
            <a:spLocks noGrp="1"/>
          </p:cNvSpPr>
          <p:nvPr>
            <p:ph type="body" sz="quarter" idx="13" hasCustomPrompt="1"/>
          </p:nvPr>
        </p:nvSpPr>
        <p:spPr>
          <a:xfrm>
            <a:off x="521942" y="2389205"/>
            <a:ext cx="5321646"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3" name="Text Placeholder 9"/>
          <p:cNvSpPr>
            <a:spLocks noGrp="1"/>
          </p:cNvSpPr>
          <p:nvPr>
            <p:ph type="body" sz="quarter" idx="14" hasCustomPrompt="1"/>
          </p:nvPr>
        </p:nvSpPr>
        <p:spPr>
          <a:xfrm>
            <a:off x="6355565" y="2387133"/>
            <a:ext cx="5320498"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9" name="Text Placeholder 8"/>
          <p:cNvSpPr>
            <a:spLocks noGrp="1"/>
          </p:cNvSpPr>
          <p:nvPr>
            <p:ph type="body" sz="quarter" idx="15" hasCustomPrompt="1"/>
          </p:nvPr>
        </p:nvSpPr>
        <p:spPr>
          <a:xfrm>
            <a:off x="521379" y="1269481"/>
            <a:ext cx="11154683"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3" name="Footer Placeholder 4">
            <a:extLst>
              <a:ext uri="{FF2B5EF4-FFF2-40B4-BE49-F238E27FC236}">
                <a16:creationId xmlns:a16="http://schemas.microsoft.com/office/drawing/2014/main" id="{59E64B26-5878-0C60-60EE-DD26AE83D109}"/>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887942642"/>
      </p:ext>
    </p:extLst>
  </p:cSld>
  <p:clrMapOvr>
    <a:masterClrMapping/>
  </p:clrMapOvr>
  <p:extLst>
    <p:ext uri="{DCECCB84-F9BA-43D5-87BE-67443E8EF086}">
      <p15:sldGuideLst xmlns:p15="http://schemas.microsoft.com/office/powerpoint/2012/main">
        <p15:guide id="1" orient="horz" pos="799">
          <p15:clr>
            <a:srgbClr val="FBAE40"/>
          </p15:clr>
        </p15:guide>
        <p15:guide id="2" orient="horz" pos="1502">
          <p15:clr>
            <a:srgbClr val="FBAE40"/>
          </p15:clr>
        </p15:guide>
        <p15:guide id="3" orient="horz" pos="1253">
          <p15:clr>
            <a:srgbClr val="FBAE40"/>
          </p15:clr>
        </p15:guide>
        <p15:guide id="4" orient="horz" pos="136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ine headin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19231" y="644676"/>
            <a:ext cx="11156832" cy="720518"/>
          </a:xfrm>
          <a:prstGeom prst="rect">
            <a:avLst/>
          </a:prstGeom>
        </p:spPr>
        <p:txBody>
          <a:bodyPr vert="horz" wrap="square" lIns="0" tIns="0" rIns="0" bIns="0" anchor="t" anchorCtr="0">
            <a:spAutoFit/>
          </a:bodyPr>
          <a:lstStyle>
            <a:lvl1pPr>
              <a:lnSpc>
                <a:spcPts val="2800"/>
              </a:lnSpc>
              <a:defRPr>
                <a:solidFill>
                  <a:srgbClr val="454341"/>
                </a:solidFill>
              </a:defRPr>
            </a:lvl1pPr>
          </a:lstStyle>
          <a:p>
            <a:r>
              <a:rPr lang="en-US"/>
              <a:t>HEADING, TWO LINES MAXIMUM, SET AT 28PT FURTHER INFORMATION SHOULD FEATURE IN THE SUBTITLE</a:t>
            </a:r>
            <a:endParaRPr lang="en-GB"/>
          </a:p>
        </p:txBody>
      </p:sp>
      <p:sp>
        <p:nvSpPr>
          <p:cNvPr id="10" name="Text Placeholder 9"/>
          <p:cNvSpPr>
            <a:spLocks noGrp="1"/>
          </p:cNvSpPr>
          <p:nvPr>
            <p:ph type="body" sz="quarter" idx="13" hasCustomPrompt="1"/>
          </p:nvPr>
        </p:nvSpPr>
        <p:spPr>
          <a:xfrm>
            <a:off x="520680" y="2781835"/>
            <a:ext cx="5322908"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1" name="Text Placeholder 9"/>
          <p:cNvSpPr>
            <a:spLocks noGrp="1"/>
          </p:cNvSpPr>
          <p:nvPr>
            <p:ph type="body" sz="quarter" idx="14" hasCustomPrompt="1"/>
          </p:nvPr>
        </p:nvSpPr>
        <p:spPr>
          <a:xfrm>
            <a:off x="6351326" y="2785477"/>
            <a:ext cx="5324737"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13" name="Text Placeholder 8"/>
          <p:cNvSpPr>
            <a:spLocks noGrp="1"/>
          </p:cNvSpPr>
          <p:nvPr>
            <p:ph type="body" sz="quarter" idx="15" hasCustomPrompt="1"/>
          </p:nvPr>
        </p:nvSpPr>
        <p:spPr>
          <a:xfrm>
            <a:off x="520621" y="1703856"/>
            <a:ext cx="11155442"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2" name="Footer Placeholder 4">
            <a:extLst>
              <a:ext uri="{FF2B5EF4-FFF2-40B4-BE49-F238E27FC236}">
                <a16:creationId xmlns:a16="http://schemas.microsoft.com/office/drawing/2014/main" id="{14F8A9A4-915A-9960-67A7-1BA4A4E50A5D}"/>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2106875769"/>
      </p:ext>
    </p:extLst>
  </p:cSld>
  <p:clrMapOvr>
    <a:masterClrMapping/>
  </p:clrMapOvr>
  <p:extLst>
    <p:ext uri="{DCECCB84-F9BA-43D5-87BE-67443E8EF086}">
      <p15:sldGuideLst xmlns:p15="http://schemas.microsoft.com/office/powerpoint/2012/main">
        <p15:guide id="1" orient="horz" pos="1071">
          <p15:clr>
            <a:srgbClr val="FBAE40"/>
          </p15:clr>
        </p15:guide>
        <p15:guide id="2" orient="horz" pos="1525">
          <p15:clr>
            <a:srgbClr val="FBAE40"/>
          </p15:clr>
        </p15:guide>
        <p15:guide id="3" orient="horz" pos="1616">
          <p15:clr>
            <a:srgbClr val="FBAE40"/>
          </p15:clr>
        </p15:guide>
        <p15:guide id="4" orient="horz" pos="17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4 lines ONLY">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18477" y="644065"/>
            <a:ext cx="11157585" cy="1079591"/>
          </a:xfrm>
          <a:prstGeom prst="rect">
            <a:avLst/>
          </a:prstGeom>
        </p:spPr>
        <p:txBody>
          <a:bodyPr wrap="square" lIns="0" tIns="0" rIns="0" bIns="0" anchor="t" anchorCtr="0">
            <a:spAutoFit/>
          </a:bodyPr>
          <a:lstStyle>
            <a:lvl1pPr>
              <a:lnSpc>
                <a:spcPts val="2800"/>
              </a:lnSpc>
              <a:defRPr baseline="0">
                <a:solidFill>
                  <a:srgbClr val="454341"/>
                </a:solidFill>
              </a:defRPr>
            </a:lvl1pPr>
          </a:lstStyle>
          <a:p>
            <a:r>
              <a:rPr lang="en-US"/>
              <a:t>TITLE ONLY EXAMPLE WITHOUT SUBTITLE TEXT, HEADING TWO LINES PREFERENCE HERE, BUT UP TO FOUR LINES AS IT’S WITHOUT THE SUBTITLE, SET AT 28PT, SEE OTHER LAYOUT OPTIONS FOR MORE CHOICE</a:t>
            </a:r>
            <a:endParaRPr lang="en-GB"/>
          </a:p>
        </p:txBody>
      </p:sp>
      <p:sp>
        <p:nvSpPr>
          <p:cNvPr id="3" name="Text Placeholder 2"/>
          <p:cNvSpPr>
            <a:spLocks noGrp="1"/>
          </p:cNvSpPr>
          <p:nvPr>
            <p:ph type="body" sz="quarter" idx="14"/>
          </p:nvPr>
        </p:nvSpPr>
        <p:spPr>
          <a:xfrm>
            <a:off x="518477" y="2746073"/>
            <a:ext cx="5322357" cy="1333698"/>
          </a:xfrm>
          <a:prstGeom prst="rect">
            <a:avLst/>
          </a:prstGeom>
        </p:spPr>
        <p:txBody>
          <a:bodyPr wrap="square" lIns="0" tIns="0" rIns="0" bIns="0">
            <a:spAutoFit/>
          </a:bodyPr>
          <a:lstStyle>
            <a:lvl1pPr marL="0" indent="-108000">
              <a:lnSpc>
                <a:spcPct val="100000"/>
              </a:lnSpc>
              <a:defRPr sz="1400">
                <a:solidFill>
                  <a:srgbClr val="454341"/>
                </a:solidFill>
              </a:defRPr>
            </a:lvl1pPr>
            <a:lvl2pPr marL="360000" indent="-108000">
              <a:lnSpc>
                <a:spcPct val="100000"/>
              </a:lnSpc>
              <a:defRPr sz="1400">
                <a:solidFill>
                  <a:srgbClr val="454341"/>
                </a:solidFill>
              </a:defRPr>
            </a:lvl2pPr>
            <a:lvl3pPr marL="540000" indent="-108000">
              <a:lnSpc>
                <a:spcPct val="100000"/>
              </a:lnSpc>
              <a:defRPr sz="1400">
                <a:solidFill>
                  <a:srgbClr val="454341"/>
                </a:solidFill>
              </a:defRPr>
            </a:lvl3pPr>
            <a:lvl4pPr marL="720000" indent="-108000">
              <a:lnSpc>
                <a:spcPct val="100000"/>
              </a:lnSpc>
              <a:defRPr sz="1400">
                <a:solidFill>
                  <a:srgbClr val="454341"/>
                </a:solidFill>
              </a:defRPr>
            </a:lvl4pPr>
            <a:lvl5pPr marL="900000" indent="-108000">
              <a:lnSpc>
                <a:spcPct val="100000"/>
              </a:lnSpc>
              <a:defRPr sz="1400">
                <a:solidFill>
                  <a:srgbClr val="45434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4">
            <a:extLst>
              <a:ext uri="{FF2B5EF4-FFF2-40B4-BE49-F238E27FC236}">
                <a16:creationId xmlns:a16="http://schemas.microsoft.com/office/drawing/2014/main" id="{736E4892-8B89-2906-3AB8-E796DC363B7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1716899287"/>
      </p:ext>
    </p:extLst>
  </p:cSld>
  <p:clrMapOvr>
    <a:masterClrMapping/>
  </p:clrMapOvr>
  <p:hf hdr="0" dt="0"/>
  <p:extLst>
    <p:ext uri="{DCECCB84-F9BA-43D5-87BE-67443E8EF086}">
      <p15:sldGuideLst xmlns:p15="http://schemas.microsoft.com/office/powerpoint/2012/main">
        <p15:guide id="1" orient="horz" pos="17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ONLY">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911E0C-7937-ADC9-C163-8D654C0AB1C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345472708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line heading">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20717" y="622094"/>
            <a:ext cx="11155411" cy="445918"/>
          </a:xfrm>
          <a:prstGeom prst="rect">
            <a:avLst/>
          </a:prstGeom>
        </p:spPr>
        <p:txBody>
          <a:bodyPr vert="horz" wrap="square" lIns="0" tIns="0" rIns="0" bIns="0" anchor="t" anchorCtr="0">
            <a:spAutoFit/>
          </a:bodyPr>
          <a:lstStyle>
            <a:lvl1pPr>
              <a:defRPr baseline="0">
                <a:solidFill>
                  <a:srgbClr val="454341"/>
                </a:solidFill>
              </a:defRPr>
            </a:lvl1pPr>
          </a:lstStyle>
          <a:p>
            <a:r>
              <a:rPr lang="en-US"/>
              <a:t>HEADING, ONE LINE EXAMPLE, SET AT 28PT</a:t>
            </a:r>
            <a:endParaRPr lang="en-GB"/>
          </a:p>
        </p:txBody>
      </p:sp>
      <p:sp>
        <p:nvSpPr>
          <p:cNvPr id="12" name="Text Placeholder 9"/>
          <p:cNvSpPr>
            <a:spLocks noGrp="1"/>
          </p:cNvSpPr>
          <p:nvPr>
            <p:ph type="body" sz="quarter" idx="13" hasCustomPrompt="1"/>
          </p:nvPr>
        </p:nvSpPr>
        <p:spPr>
          <a:xfrm>
            <a:off x="521942" y="2389205"/>
            <a:ext cx="5321646"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3" name="Text Placeholder 9"/>
          <p:cNvSpPr>
            <a:spLocks noGrp="1"/>
          </p:cNvSpPr>
          <p:nvPr>
            <p:ph type="body" sz="quarter" idx="14" hasCustomPrompt="1"/>
          </p:nvPr>
        </p:nvSpPr>
        <p:spPr>
          <a:xfrm>
            <a:off x="6355565" y="2387133"/>
            <a:ext cx="5320498"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9" name="Text Placeholder 8"/>
          <p:cNvSpPr>
            <a:spLocks noGrp="1"/>
          </p:cNvSpPr>
          <p:nvPr>
            <p:ph type="body" sz="quarter" idx="15" hasCustomPrompt="1"/>
          </p:nvPr>
        </p:nvSpPr>
        <p:spPr>
          <a:xfrm>
            <a:off x="521379" y="1269481"/>
            <a:ext cx="11154683"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3" name="Footer Placeholder 4">
            <a:extLst>
              <a:ext uri="{FF2B5EF4-FFF2-40B4-BE49-F238E27FC236}">
                <a16:creationId xmlns:a16="http://schemas.microsoft.com/office/drawing/2014/main" id="{59E64B26-5878-0C60-60EE-DD26AE83D109}"/>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3211511398"/>
      </p:ext>
    </p:extLst>
  </p:cSld>
  <p:clrMapOvr>
    <a:masterClrMapping/>
  </p:clrMapOvr>
  <p:extLst>
    <p:ext uri="{DCECCB84-F9BA-43D5-87BE-67443E8EF086}">
      <p15:sldGuideLst xmlns:p15="http://schemas.microsoft.com/office/powerpoint/2012/main">
        <p15:guide id="1" orient="horz" pos="799">
          <p15:clr>
            <a:srgbClr val="FBAE40"/>
          </p15:clr>
        </p15:guide>
        <p15:guide id="2" orient="horz" pos="1502">
          <p15:clr>
            <a:srgbClr val="FBAE40"/>
          </p15:clr>
        </p15:guide>
        <p15:guide id="3" orient="horz" pos="1253">
          <p15:clr>
            <a:srgbClr val="FBAE40"/>
          </p15:clr>
        </p15:guide>
        <p15:guide id="4" orient="horz" pos="13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ne headin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19231" y="644676"/>
            <a:ext cx="11156832" cy="720518"/>
          </a:xfrm>
          <a:prstGeom prst="rect">
            <a:avLst/>
          </a:prstGeom>
        </p:spPr>
        <p:txBody>
          <a:bodyPr vert="horz" wrap="square" lIns="0" tIns="0" rIns="0" bIns="0" anchor="t" anchorCtr="0">
            <a:spAutoFit/>
          </a:bodyPr>
          <a:lstStyle>
            <a:lvl1pPr>
              <a:lnSpc>
                <a:spcPts val="2800"/>
              </a:lnSpc>
              <a:defRPr>
                <a:solidFill>
                  <a:srgbClr val="454341"/>
                </a:solidFill>
              </a:defRPr>
            </a:lvl1pPr>
          </a:lstStyle>
          <a:p>
            <a:r>
              <a:rPr lang="en-US"/>
              <a:t>HEADING, TWO LINES MAXIMUM, SET AT 28PT FURTHER INFORMATION SHOULD FEATURE IN THE SUBTITLE</a:t>
            </a:r>
            <a:endParaRPr lang="en-GB"/>
          </a:p>
        </p:txBody>
      </p:sp>
      <p:sp>
        <p:nvSpPr>
          <p:cNvPr id="10" name="Text Placeholder 9"/>
          <p:cNvSpPr>
            <a:spLocks noGrp="1"/>
          </p:cNvSpPr>
          <p:nvPr>
            <p:ph type="body" sz="quarter" idx="13" hasCustomPrompt="1"/>
          </p:nvPr>
        </p:nvSpPr>
        <p:spPr>
          <a:xfrm>
            <a:off x="520680" y="2781835"/>
            <a:ext cx="5322908"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1" name="Text Placeholder 9"/>
          <p:cNvSpPr>
            <a:spLocks noGrp="1"/>
          </p:cNvSpPr>
          <p:nvPr>
            <p:ph type="body" sz="quarter" idx="14" hasCustomPrompt="1"/>
          </p:nvPr>
        </p:nvSpPr>
        <p:spPr>
          <a:xfrm>
            <a:off x="6351326" y="2785477"/>
            <a:ext cx="5324737"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13" name="Text Placeholder 8"/>
          <p:cNvSpPr>
            <a:spLocks noGrp="1"/>
          </p:cNvSpPr>
          <p:nvPr>
            <p:ph type="body" sz="quarter" idx="15" hasCustomPrompt="1"/>
          </p:nvPr>
        </p:nvSpPr>
        <p:spPr>
          <a:xfrm>
            <a:off x="520621" y="1703856"/>
            <a:ext cx="11155442"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2" name="Footer Placeholder 4">
            <a:extLst>
              <a:ext uri="{FF2B5EF4-FFF2-40B4-BE49-F238E27FC236}">
                <a16:creationId xmlns:a16="http://schemas.microsoft.com/office/drawing/2014/main" id="{14F8A9A4-915A-9960-67A7-1BA4A4E50A5D}"/>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2834717231"/>
      </p:ext>
    </p:extLst>
  </p:cSld>
  <p:clrMapOvr>
    <a:masterClrMapping/>
  </p:clrMapOvr>
  <p:extLst>
    <p:ext uri="{DCECCB84-F9BA-43D5-87BE-67443E8EF086}">
      <p15:sldGuideLst xmlns:p15="http://schemas.microsoft.com/office/powerpoint/2012/main">
        <p15:guide id="1" orient="horz" pos="1071">
          <p15:clr>
            <a:srgbClr val="FBAE40"/>
          </p15:clr>
        </p15:guide>
        <p15:guide id="2" orient="horz" pos="1525">
          <p15:clr>
            <a:srgbClr val="FBAE40"/>
          </p15:clr>
        </p15:guide>
        <p15:guide id="3" orient="horz" pos="1616">
          <p15:clr>
            <a:srgbClr val="FBAE40"/>
          </p15:clr>
        </p15:guide>
        <p15:guide id="4" orient="horz" pos="17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4 lines ONLY">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18477" y="644065"/>
            <a:ext cx="11157585" cy="1079591"/>
          </a:xfrm>
          <a:prstGeom prst="rect">
            <a:avLst/>
          </a:prstGeom>
        </p:spPr>
        <p:txBody>
          <a:bodyPr wrap="square" lIns="0" tIns="0" rIns="0" bIns="0" anchor="t" anchorCtr="0">
            <a:spAutoFit/>
          </a:bodyPr>
          <a:lstStyle>
            <a:lvl1pPr>
              <a:lnSpc>
                <a:spcPts val="2800"/>
              </a:lnSpc>
              <a:defRPr baseline="0">
                <a:solidFill>
                  <a:srgbClr val="454341"/>
                </a:solidFill>
              </a:defRPr>
            </a:lvl1pPr>
          </a:lstStyle>
          <a:p>
            <a:r>
              <a:rPr lang="en-US"/>
              <a:t>TITLE ONLY EXAMPLE WITHOUT SUBTITLE TEXT, HEADING TWO LINES PREFERENCE HERE, BUT UP TO FOUR LINES AS IT’S WITHOUT THE SUBTITLE, SET AT 28PT, SEE OTHER LAYOUT OPTIONS FOR MORE CHOICE</a:t>
            </a:r>
            <a:endParaRPr lang="en-GB"/>
          </a:p>
        </p:txBody>
      </p:sp>
      <p:sp>
        <p:nvSpPr>
          <p:cNvPr id="3" name="Text Placeholder 2"/>
          <p:cNvSpPr>
            <a:spLocks noGrp="1"/>
          </p:cNvSpPr>
          <p:nvPr>
            <p:ph type="body" sz="quarter" idx="14"/>
          </p:nvPr>
        </p:nvSpPr>
        <p:spPr>
          <a:xfrm>
            <a:off x="518477" y="2746073"/>
            <a:ext cx="5322357" cy="1333698"/>
          </a:xfrm>
          <a:prstGeom prst="rect">
            <a:avLst/>
          </a:prstGeom>
        </p:spPr>
        <p:txBody>
          <a:bodyPr wrap="square" lIns="0" tIns="0" rIns="0" bIns="0">
            <a:spAutoFit/>
          </a:bodyPr>
          <a:lstStyle>
            <a:lvl1pPr marL="0" indent="-108000">
              <a:lnSpc>
                <a:spcPct val="100000"/>
              </a:lnSpc>
              <a:defRPr sz="1400">
                <a:solidFill>
                  <a:srgbClr val="454341"/>
                </a:solidFill>
              </a:defRPr>
            </a:lvl1pPr>
            <a:lvl2pPr marL="360000" indent="-108000">
              <a:lnSpc>
                <a:spcPct val="100000"/>
              </a:lnSpc>
              <a:defRPr sz="1400">
                <a:solidFill>
                  <a:srgbClr val="454341"/>
                </a:solidFill>
              </a:defRPr>
            </a:lvl2pPr>
            <a:lvl3pPr marL="540000" indent="-108000">
              <a:lnSpc>
                <a:spcPct val="100000"/>
              </a:lnSpc>
              <a:defRPr sz="1400">
                <a:solidFill>
                  <a:srgbClr val="454341"/>
                </a:solidFill>
              </a:defRPr>
            </a:lvl3pPr>
            <a:lvl4pPr marL="720000" indent="-108000">
              <a:lnSpc>
                <a:spcPct val="100000"/>
              </a:lnSpc>
              <a:defRPr sz="1400">
                <a:solidFill>
                  <a:srgbClr val="454341"/>
                </a:solidFill>
              </a:defRPr>
            </a:lvl4pPr>
            <a:lvl5pPr marL="900000" indent="-108000">
              <a:lnSpc>
                <a:spcPct val="100000"/>
              </a:lnSpc>
              <a:defRPr sz="1400">
                <a:solidFill>
                  <a:srgbClr val="45434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4">
            <a:extLst>
              <a:ext uri="{FF2B5EF4-FFF2-40B4-BE49-F238E27FC236}">
                <a16:creationId xmlns:a16="http://schemas.microsoft.com/office/drawing/2014/main" id="{736E4892-8B89-2906-3AB8-E796DC363B7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4107460094"/>
      </p:ext>
    </p:extLst>
  </p:cSld>
  <p:clrMapOvr>
    <a:masterClrMapping/>
  </p:clrMapOvr>
  <p:hf hdr="0" dt="0"/>
  <p:extLst>
    <p:ext uri="{DCECCB84-F9BA-43D5-87BE-67443E8EF086}">
      <p15:sldGuideLst xmlns:p15="http://schemas.microsoft.com/office/powerpoint/2012/main">
        <p15:guide id="1" orient="horz" pos="17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ont cover ONLY">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911E0C-7937-ADC9-C163-8D654C0AB1C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409527903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line heading">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20717" y="622094"/>
            <a:ext cx="11155411" cy="445918"/>
          </a:xfrm>
          <a:prstGeom prst="rect">
            <a:avLst/>
          </a:prstGeom>
        </p:spPr>
        <p:txBody>
          <a:bodyPr vert="horz" wrap="square" lIns="0" tIns="0" rIns="0" bIns="0" anchor="t" anchorCtr="0">
            <a:spAutoFit/>
          </a:bodyPr>
          <a:lstStyle>
            <a:lvl1pPr>
              <a:defRPr baseline="0">
                <a:solidFill>
                  <a:srgbClr val="454341"/>
                </a:solidFill>
              </a:defRPr>
            </a:lvl1pPr>
          </a:lstStyle>
          <a:p>
            <a:r>
              <a:rPr lang="en-US"/>
              <a:t>HEADING, ONE LINE EXAMPLE, SET AT 28PT</a:t>
            </a:r>
            <a:endParaRPr lang="en-GB"/>
          </a:p>
        </p:txBody>
      </p:sp>
      <p:sp>
        <p:nvSpPr>
          <p:cNvPr id="12" name="Text Placeholder 9"/>
          <p:cNvSpPr>
            <a:spLocks noGrp="1"/>
          </p:cNvSpPr>
          <p:nvPr>
            <p:ph type="body" sz="quarter" idx="13" hasCustomPrompt="1"/>
          </p:nvPr>
        </p:nvSpPr>
        <p:spPr>
          <a:xfrm>
            <a:off x="521942" y="2389205"/>
            <a:ext cx="5321646"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3" name="Text Placeholder 9"/>
          <p:cNvSpPr>
            <a:spLocks noGrp="1"/>
          </p:cNvSpPr>
          <p:nvPr>
            <p:ph type="body" sz="quarter" idx="14" hasCustomPrompt="1"/>
          </p:nvPr>
        </p:nvSpPr>
        <p:spPr>
          <a:xfrm>
            <a:off x="6355565" y="2387133"/>
            <a:ext cx="5320498"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9" name="Text Placeholder 8"/>
          <p:cNvSpPr>
            <a:spLocks noGrp="1"/>
          </p:cNvSpPr>
          <p:nvPr>
            <p:ph type="body" sz="quarter" idx="15" hasCustomPrompt="1"/>
          </p:nvPr>
        </p:nvSpPr>
        <p:spPr>
          <a:xfrm>
            <a:off x="521379" y="1269481"/>
            <a:ext cx="11154683"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3" name="Footer Placeholder 4">
            <a:extLst>
              <a:ext uri="{FF2B5EF4-FFF2-40B4-BE49-F238E27FC236}">
                <a16:creationId xmlns:a16="http://schemas.microsoft.com/office/drawing/2014/main" id="{59E64B26-5878-0C60-60EE-DD26AE83D109}"/>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1363746053"/>
      </p:ext>
    </p:extLst>
  </p:cSld>
  <p:clrMapOvr>
    <a:masterClrMapping/>
  </p:clrMapOvr>
  <p:extLst>
    <p:ext uri="{DCECCB84-F9BA-43D5-87BE-67443E8EF086}">
      <p15:sldGuideLst xmlns:p15="http://schemas.microsoft.com/office/powerpoint/2012/main">
        <p15:guide id="1" orient="horz" pos="799">
          <p15:clr>
            <a:srgbClr val="FBAE40"/>
          </p15:clr>
        </p15:guide>
        <p15:guide id="2" orient="horz" pos="1502">
          <p15:clr>
            <a:srgbClr val="FBAE40"/>
          </p15:clr>
        </p15:guide>
        <p15:guide id="3" orient="horz" pos="1253">
          <p15:clr>
            <a:srgbClr val="FBAE40"/>
          </p15:clr>
        </p15:guide>
        <p15:guide id="4" orient="horz" pos="136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ine headin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19231" y="644676"/>
            <a:ext cx="11156832" cy="720518"/>
          </a:xfrm>
          <a:prstGeom prst="rect">
            <a:avLst/>
          </a:prstGeom>
        </p:spPr>
        <p:txBody>
          <a:bodyPr vert="horz" wrap="square" lIns="0" tIns="0" rIns="0" bIns="0" anchor="t" anchorCtr="0">
            <a:spAutoFit/>
          </a:bodyPr>
          <a:lstStyle>
            <a:lvl1pPr>
              <a:lnSpc>
                <a:spcPts val="2800"/>
              </a:lnSpc>
              <a:defRPr>
                <a:solidFill>
                  <a:srgbClr val="454341"/>
                </a:solidFill>
              </a:defRPr>
            </a:lvl1pPr>
          </a:lstStyle>
          <a:p>
            <a:r>
              <a:rPr lang="en-US"/>
              <a:t>HEADING, TWO LINES MAXIMUM, SET AT 28PT FURTHER INFORMATION SHOULD FEATURE IN THE SUBTITLE</a:t>
            </a:r>
            <a:endParaRPr lang="en-GB"/>
          </a:p>
        </p:txBody>
      </p:sp>
      <p:sp>
        <p:nvSpPr>
          <p:cNvPr id="10" name="Text Placeholder 9"/>
          <p:cNvSpPr>
            <a:spLocks noGrp="1"/>
          </p:cNvSpPr>
          <p:nvPr>
            <p:ph type="body" sz="quarter" idx="13" hasCustomPrompt="1"/>
          </p:nvPr>
        </p:nvSpPr>
        <p:spPr>
          <a:xfrm>
            <a:off x="520680" y="2781835"/>
            <a:ext cx="5322908"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1" name="Text Placeholder 9"/>
          <p:cNvSpPr>
            <a:spLocks noGrp="1"/>
          </p:cNvSpPr>
          <p:nvPr>
            <p:ph type="body" sz="quarter" idx="14" hasCustomPrompt="1"/>
          </p:nvPr>
        </p:nvSpPr>
        <p:spPr>
          <a:xfrm>
            <a:off x="6351326" y="2785477"/>
            <a:ext cx="5324737"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13" name="Text Placeholder 8"/>
          <p:cNvSpPr>
            <a:spLocks noGrp="1"/>
          </p:cNvSpPr>
          <p:nvPr>
            <p:ph type="body" sz="quarter" idx="15" hasCustomPrompt="1"/>
          </p:nvPr>
        </p:nvSpPr>
        <p:spPr>
          <a:xfrm>
            <a:off x="520621" y="1703856"/>
            <a:ext cx="11155442"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2" name="Footer Placeholder 4">
            <a:extLst>
              <a:ext uri="{FF2B5EF4-FFF2-40B4-BE49-F238E27FC236}">
                <a16:creationId xmlns:a16="http://schemas.microsoft.com/office/drawing/2014/main" id="{14F8A9A4-915A-9960-67A7-1BA4A4E50A5D}"/>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1735096700"/>
      </p:ext>
    </p:extLst>
  </p:cSld>
  <p:clrMapOvr>
    <a:masterClrMapping/>
  </p:clrMapOvr>
  <p:extLst>
    <p:ext uri="{DCECCB84-F9BA-43D5-87BE-67443E8EF086}">
      <p15:sldGuideLst xmlns:p15="http://schemas.microsoft.com/office/powerpoint/2012/main">
        <p15:guide id="1" orient="horz" pos="1071">
          <p15:clr>
            <a:srgbClr val="FBAE40"/>
          </p15:clr>
        </p15:guide>
        <p15:guide id="2" orient="horz" pos="1525">
          <p15:clr>
            <a:srgbClr val="FBAE40"/>
          </p15:clr>
        </p15:guide>
        <p15:guide id="3" orient="horz" pos="1616">
          <p15:clr>
            <a:srgbClr val="FBAE40"/>
          </p15:clr>
        </p15:guide>
        <p15:guide id="4" orient="horz" pos="17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headin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19231" y="644676"/>
            <a:ext cx="11156832" cy="720518"/>
          </a:xfrm>
          <a:prstGeom prst="rect">
            <a:avLst/>
          </a:prstGeom>
        </p:spPr>
        <p:txBody>
          <a:bodyPr vert="horz" wrap="square" lIns="0" tIns="0" rIns="0" bIns="0" anchor="t" anchorCtr="0">
            <a:spAutoFit/>
          </a:bodyPr>
          <a:lstStyle>
            <a:lvl1pPr>
              <a:lnSpc>
                <a:spcPts val="2800"/>
              </a:lnSpc>
              <a:defRPr>
                <a:solidFill>
                  <a:srgbClr val="454341"/>
                </a:solidFill>
              </a:defRPr>
            </a:lvl1pPr>
          </a:lstStyle>
          <a:p>
            <a:r>
              <a:rPr lang="en-US"/>
              <a:t>HEADING, TWO LINES MAXIMUM, SET AT 28PT FURTHER INFORMATION SHOULD FEATURE IN THE SUBTITLE</a:t>
            </a:r>
            <a:endParaRPr lang="en-GB"/>
          </a:p>
        </p:txBody>
      </p:sp>
      <p:sp>
        <p:nvSpPr>
          <p:cNvPr id="10" name="Text Placeholder 9"/>
          <p:cNvSpPr>
            <a:spLocks noGrp="1"/>
          </p:cNvSpPr>
          <p:nvPr>
            <p:ph type="body" sz="quarter" idx="13" hasCustomPrompt="1"/>
          </p:nvPr>
        </p:nvSpPr>
        <p:spPr>
          <a:xfrm>
            <a:off x="520680" y="2781835"/>
            <a:ext cx="5322908"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1" name="Text Placeholder 9"/>
          <p:cNvSpPr>
            <a:spLocks noGrp="1"/>
          </p:cNvSpPr>
          <p:nvPr>
            <p:ph type="body" sz="quarter" idx="14" hasCustomPrompt="1"/>
          </p:nvPr>
        </p:nvSpPr>
        <p:spPr>
          <a:xfrm>
            <a:off x="6351326" y="2785477"/>
            <a:ext cx="5324737"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13" name="Text Placeholder 8"/>
          <p:cNvSpPr>
            <a:spLocks noGrp="1"/>
          </p:cNvSpPr>
          <p:nvPr>
            <p:ph type="body" sz="quarter" idx="15" hasCustomPrompt="1"/>
          </p:nvPr>
        </p:nvSpPr>
        <p:spPr>
          <a:xfrm>
            <a:off x="520621" y="1703856"/>
            <a:ext cx="11155442"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2" name="Footer Placeholder 4">
            <a:extLst>
              <a:ext uri="{FF2B5EF4-FFF2-40B4-BE49-F238E27FC236}">
                <a16:creationId xmlns:a16="http://schemas.microsoft.com/office/drawing/2014/main" id="{14F8A9A4-915A-9960-67A7-1BA4A4E50A5D}"/>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3179980067"/>
      </p:ext>
    </p:extLst>
  </p:cSld>
  <p:clrMapOvr>
    <a:masterClrMapping/>
  </p:clrMapOvr>
  <p:extLst>
    <p:ext uri="{DCECCB84-F9BA-43D5-87BE-67443E8EF086}">
      <p15:sldGuideLst xmlns:p15="http://schemas.microsoft.com/office/powerpoint/2012/main">
        <p15:guide id="1" orient="horz" pos="1071" userDrawn="1">
          <p15:clr>
            <a:srgbClr val="FBAE40"/>
          </p15:clr>
        </p15:guide>
        <p15:guide id="2" orient="horz" pos="1525" userDrawn="1">
          <p15:clr>
            <a:srgbClr val="FBAE40"/>
          </p15:clr>
        </p15:guide>
        <p15:guide id="3" orient="horz" pos="1616" userDrawn="1">
          <p15:clr>
            <a:srgbClr val="FBAE40"/>
          </p15:clr>
        </p15:guide>
        <p15:guide id="4" orient="horz" pos="175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4 lines ONLY">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18477" y="644065"/>
            <a:ext cx="11157585" cy="1079591"/>
          </a:xfrm>
          <a:prstGeom prst="rect">
            <a:avLst/>
          </a:prstGeom>
        </p:spPr>
        <p:txBody>
          <a:bodyPr wrap="square" lIns="0" tIns="0" rIns="0" bIns="0" anchor="t" anchorCtr="0">
            <a:spAutoFit/>
          </a:bodyPr>
          <a:lstStyle>
            <a:lvl1pPr>
              <a:lnSpc>
                <a:spcPts val="2800"/>
              </a:lnSpc>
              <a:defRPr baseline="0">
                <a:solidFill>
                  <a:srgbClr val="454341"/>
                </a:solidFill>
              </a:defRPr>
            </a:lvl1pPr>
          </a:lstStyle>
          <a:p>
            <a:r>
              <a:rPr lang="en-US"/>
              <a:t>TITLE ONLY EXAMPLE WITHOUT SUBTITLE TEXT, HEADING TWO LINES PREFERENCE HERE, BUT UP TO FOUR LINES AS IT’S WITHOUT THE SUBTITLE, SET AT 28PT, SEE OTHER LAYOUT OPTIONS FOR MORE CHOICE</a:t>
            </a:r>
            <a:endParaRPr lang="en-GB"/>
          </a:p>
        </p:txBody>
      </p:sp>
      <p:sp>
        <p:nvSpPr>
          <p:cNvPr id="3" name="Text Placeholder 2"/>
          <p:cNvSpPr>
            <a:spLocks noGrp="1"/>
          </p:cNvSpPr>
          <p:nvPr>
            <p:ph type="body" sz="quarter" idx="14"/>
          </p:nvPr>
        </p:nvSpPr>
        <p:spPr>
          <a:xfrm>
            <a:off x="518477" y="2746073"/>
            <a:ext cx="5322357" cy="1333698"/>
          </a:xfrm>
          <a:prstGeom prst="rect">
            <a:avLst/>
          </a:prstGeom>
        </p:spPr>
        <p:txBody>
          <a:bodyPr wrap="square" lIns="0" tIns="0" rIns="0" bIns="0">
            <a:spAutoFit/>
          </a:bodyPr>
          <a:lstStyle>
            <a:lvl1pPr marL="0" indent="-108000">
              <a:lnSpc>
                <a:spcPct val="100000"/>
              </a:lnSpc>
              <a:defRPr sz="1400">
                <a:solidFill>
                  <a:srgbClr val="454341"/>
                </a:solidFill>
              </a:defRPr>
            </a:lvl1pPr>
            <a:lvl2pPr marL="360000" indent="-108000">
              <a:lnSpc>
                <a:spcPct val="100000"/>
              </a:lnSpc>
              <a:defRPr sz="1400">
                <a:solidFill>
                  <a:srgbClr val="454341"/>
                </a:solidFill>
              </a:defRPr>
            </a:lvl2pPr>
            <a:lvl3pPr marL="540000" indent="-108000">
              <a:lnSpc>
                <a:spcPct val="100000"/>
              </a:lnSpc>
              <a:defRPr sz="1400">
                <a:solidFill>
                  <a:srgbClr val="454341"/>
                </a:solidFill>
              </a:defRPr>
            </a:lvl3pPr>
            <a:lvl4pPr marL="720000" indent="-108000">
              <a:lnSpc>
                <a:spcPct val="100000"/>
              </a:lnSpc>
              <a:defRPr sz="1400">
                <a:solidFill>
                  <a:srgbClr val="454341"/>
                </a:solidFill>
              </a:defRPr>
            </a:lvl4pPr>
            <a:lvl5pPr marL="900000" indent="-108000">
              <a:lnSpc>
                <a:spcPct val="100000"/>
              </a:lnSpc>
              <a:defRPr sz="1400">
                <a:solidFill>
                  <a:srgbClr val="45434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4">
            <a:extLst>
              <a:ext uri="{FF2B5EF4-FFF2-40B4-BE49-F238E27FC236}">
                <a16:creationId xmlns:a16="http://schemas.microsoft.com/office/drawing/2014/main" id="{736E4892-8B89-2906-3AB8-E796DC363B7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2317036390"/>
      </p:ext>
    </p:extLst>
  </p:cSld>
  <p:clrMapOvr>
    <a:masterClrMapping/>
  </p:clrMapOvr>
  <p:hf hdr="0" dt="0"/>
  <p:extLst>
    <p:ext uri="{DCECCB84-F9BA-43D5-87BE-67443E8EF086}">
      <p15:sldGuideLst xmlns:p15="http://schemas.microsoft.com/office/powerpoint/2012/main">
        <p15:guide id="1" orient="horz" pos="17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cover ONLY">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911E0C-7937-ADC9-C163-8D654C0AB1C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32123680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4" name="Title Placeholder 10"/>
          <p:cNvSpPr>
            <a:spLocks noGrp="1"/>
          </p:cNvSpPr>
          <p:nvPr>
            <p:ph type="title" hasCustomPrompt="1"/>
          </p:nvPr>
        </p:nvSpPr>
        <p:spPr>
          <a:xfrm>
            <a:off x="515937" y="604894"/>
            <a:ext cx="11160125" cy="720518"/>
          </a:xfrm>
          <a:prstGeom prst="rect">
            <a:avLst/>
          </a:prstGeom>
        </p:spPr>
        <p:txBody>
          <a:bodyPr vert="horz" wrap="square" lIns="0" tIns="0" rIns="0" bIns="0" rtlCol="0" anchor="t" anchorCtr="0">
            <a:spAutoFit/>
          </a:bodyPr>
          <a:lstStyle>
            <a:lvl1pPr>
              <a:lnSpc>
                <a:spcPts val="2800"/>
              </a:lnSpc>
              <a:defRPr sz="2800">
                <a:solidFill>
                  <a:srgbClr val="454341"/>
                </a:solidFill>
              </a:defRPr>
            </a:lvl1pPr>
          </a:lstStyle>
          <a:p>
            <a:r>
              <a:rPr lang="en-US"/>
              <a:t>1. SECTION TITLE, SET AT 28PT, MAXIMUM OF THREE LINES THEN USE SUBTITLE BOX WITH WHITE ICON</a:t>
            </a:r>
            <a:endParaRPr lang="en-GB"/>
          </a:p>
        </p:txBody>
      </p:sp>
      <p:sp>
        <p:nvSpPr>
          <p:cNvPr id="5"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556683" y="6347458"/>
            <a:ext cx="10069448" cy="153888"/>
          </a:xfrm>
          <a:prstGeom prst="rect">
            <a:avLst/>
          </a:prstGeom>
        </p:spPr>
        <p:txBody>
          <a:bodyPr vert="horz" lIns="0" tIns="0" rIns="0" bIns="0" rtlCol="0" anchor="b" anchorCtr="0">
            <a:spAutoFit/>
          </a:bodyPr>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
        <p:nvSpPr>
          <p:cNvPr id="7" name="Text Placeholder 6"/>
          <p:cNvSpPr>
            <a:spLocks noGrp="1"/>
          </p:cNvSpPr>
          <p:nvPr>
            <p:ph type="body" sz="quarter" idx="11" hasCustomPrompt="1"/>
          </p:nvPr>
        </p:nvSpPr>
        <p:spPr>
          <a:xfrm>
            <a:off x="515938" y="1986745"/>
            <a:ext cx="7272337" cy="1292662"/>
          </a:xfrm>
          <a:prstGeom prst="rect">
            <a:avLst/>
          </a:prstGeom>
        </p:spPr>
        <p:txBody>
          <a:bodyPr wrap="square" lIns="0" tIns="0" rIns="0" bIns="0">
            <a:spAutoFit/>
          </a:bodyPr>
          <a:lstStyle>
            <a:lvl1pPr marL="0" indent="0">
              <a:lnSpc>
                <a:spcPct val="100000"/>
              </a:lnSpc>
              <a:buNone/>
              <a:defRPr baseline="0">
                <a:solidFill>
                  <a:srgbClr val="454341"/>
                </a:solidFill>
              </a:defRPr>
            </a:lvl1pPr>
          </a:lstStyle>
          <a:p>
            <a:pPr lvl="0"/>
            <a:r>
              <a:rPr lang="en-GB"/>
              <a:t>Think about using ampersands or colons on divider pages to save space &amp; look tidy. Delete this box &amp; footer if not in use. </a:t>
            </a:r>
          </a:p>
        </p:txBody>
      </p:sp>
      <p:sp>
        <p:nvSpPr>
          <p:cNvPr id="6" name="Rectangle 5">
            <a:extLst>
              <a:ext uri="{FF2B5EF4-FFF2-40B4-BE49-F238E27FC236}">
                <a16:creationId xmlns:a16="http://schemas.microsoft.com/office/drawing/2014/main" id="{93AD133B-B040-2190-0DCF-68A195EB94AE}"/>
              </a:ext>
            </a:extLst>
          </p:cNvPr>
          <p:cNvSpPr/>
          <p:nvPr userDrawn="1"/>
        </p:nvSpPr>
        <p:spPr>
          <a:xfrm>
            <a:off x="11320988" y="6384184"/>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Tree>
    <p:extLst>
      <p:ext uri="{BB962C8B-B14F-4D97-AF65-F5344CB8AC3E}">
        <p14:creationId xmlns:p14="http://schemas.microsoft.com/office/powerpoint/2010/main" val="378515902"/>
      </p:ext>
    </p:extLst>
  </p:cSld>
  <p:clrMapOvr>
    <a:masterClrMapping/>
  </p:clrMapOvr>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rgbClr val="81BC26"/>
        </a:solidFill>
        <a:effectLst/>
      </p:bgPr>
    </p:bg>
    <p:spTree>
      <p:nvGrpSpPr>
        <p:cNvPr id="1" name=""/>
        <p:cNvGrpSpPr/>
        <p:nvPr/>
      </p:nvGrpSpPr>
      <p:grpSpPr>
        <a:xfrm>
          <a:off x="0" y="0"/>
          <a:ext cx="0" cy="0"/>
          <a:chOff x="0" y="0"/>
          <a:chExt cx="0" cy="0"/>
        </a:xfrm>
      </p:grpSpPr>
      <p:sp>
        <p:nvSpPr>
          <p:cNvPr id="3" name="Title Placeholder 10">
            <a:extLst>
              <a:ext uri="{FF2B5EF4-FFF2-40B4-BE49-F238E27FC236}">
                <a16:creationId xmlns:a16="http://schemas.microsoft.com/office/drawing/2014/main" id="{2B27F931-9FA2-5FEC-F8B7-C22CB3A2F55B}"/>
              </a:ext>
            </a:extLst>
          </p:cNvPr>
          <p:cNvSpPr>
            <a:spLocks noGrp="1"/>
          </p:cNvSpPr>
          <p:nvPr>
            <p:ph type="title" hasCustomPrompt="1"/>
          </p:nvPr>
        </p:nvSpPr>
        <p:spPr>
          <a:xfrm>
            <a:off x="515937" y="604894"/>
            <a:ext cx="11160125" cy="720518"/>
          </a:xfrm>
          <a:prstGeom prst="rect">
            <a:avLst/>
          </a:prstGeom>
        </p:spPr>
        <p:txBody>
          <a:bodyPr vert="horz" wrap="square" lIns="0" tIns="0" rIns="0" bIns="0" rtlCol="0" anchor="t" anchorCtr="0">
            <a:spAutoFit/>
          </a:bodyPr>
          <a:lstStyle>
            <a:lvl1pPr>
              <a:lnSpc>
                <a:spcPts val="2800"/>
              </a:lnSpc>
              <a:defRPr sz="2800">
                <a:solidFill>
                  <a:srgbClr val="454341"/>
                </a:solidFill>
              </a:defRPr>
            </a:lvl1pPr>
          </a:lstStyle>
          <a:p>
            <a:r>
              <a:rPr lang="en-US"/>
              <a:t>1. SECTION TITLE, SET AT 28PT, MAXIMUM OF THREE LINES THEN USE SUBTITLE BOX WITH WHITE ICON</a:t>
            </a:r>
            <a:endParaRPr lang="en-GB"/>
          </a:p>
        </p:txBody>
      </p:sp>
      <p:sp>
        <p:nvSpPr>
          <p:cNvPr id="5" name="Footer Placeholder 4">
            <a:extLst>
              <a:ext uri="{FF2B5EF4-FFF2-40B4-BE49-F238E27FC236}">
                <a16:creationId xmlns:a16="http://schemas.microsoft.com/office/drawing/2014/main" id="{CEC70466-9DD1-195B-2E46-113B617F2B47}"/>
              </a:ext>
            </a:extLst>
          </p:cNvPr>
          <p:cNvSpPr>
            <a:spLocks noGrp="1"/>
          </p:cNvSpPr>
          <p:nvPr>
            <p:ph type="ftr" sz="quarter" idx="3"/>
          </p:nvPr>
        </p:nvSpPr>
        <p:spPr>
          <a:xfrm>
            <a:off x="556683" y="6347458"/>
            <a:ext cx="10069448" cy="153888"/>
          </a:xfrm>
          <a:prstGeom prst="rect">
            <a:avLst/>
          </a:prstGeom>
        </p:spPr>
        <p:txBody>
          <a:bodyPr vert="horz" lIns="0" tIns="0" rIns="0" bIns="0" rtlCol="0" anchor="b" anchorCtr="0">
            <a:spAutoFit/>
          </a:bodyPr>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
        <p:nvSpPr>
          <p:cNvPr id="6" name="Text Placeholder 6">
            <a:extLst>
              <a:ext uri="{FF2B5EF4-FFF2-40B4-BE49-F238E27FC236}">
                <a16:creationId xmlns:a16="http://schemas.microsoft.com/office/drawing/2014/main" id="{13E3B92C-E2D7-8A67-8318-E679987A5D61}"/>
              </a:ext>
            </a:extLst>
          </p:cNvPr>
          <p:cNvSpPr>
            <a:spLocks noGrp="1"/>
          </p:cNvSpPr>
          <p:nvPr>
            <p:ph type="body" sz="quarter" idx="11" hasCustomPrompt="1"/>
          </p:nvPr>
        </p:nvSpPr>
        <p:spPr>
          <a:xfrm>
            <a:off x="515938" y="1986745"/>
            <a:ext cx="7272337" cy="1292662"/>
          </a:xfrm>
          <a:prstGeom prst="rect">
            <a:avLst/>
          </a:prstGeom>
        </p:spPr>
        <p:txBody>
          <a:bodyPr wrap="square" lIns="0" tIns="0" rIns="0" bIns="0">
            <a:spAutoFit/>
          </a:bodyPr>
          <a:lstStyle>
            <a:lvl1pPr marL="0" indent="0">
              <a:lnSpc>
                <a:spcPct val="100000"/>
              </a:lnSpc>
              <a:buNone/>
              <a:defRPr baseline="0">
                <a:solidFill>
                  <a:srgbClr val="454341"/>
                </a:solidFill>
              </a:defRPr>
            </a:lvl1pPr>
          </a:lstStyle>
          <a:p>
            <a:pPr lvl="0"/>
            <a:r>
              <a:rPr lang="en-GB"/>
              <a:t>Think about using ampersands or colons on divider pages to save space &amp; look tidy. Delete this box &amp; footer if not in use. </a:t>
            </a:r>
          </a:p>
        </p:txBody>
      </p:sp>
      <p:sp>
        <p:nvSpPr>
          <p:cNvPr id="8" name="Rectangle 7">
            <a:extLst>
              <a:ext uri="{FF2B5EF4-FFF2-40B4-BE49-F238E27FC236}">
                <a16:creationId xmlns:a16="http://schemas.microsoft.com/office/drawing/2014/main" id="{C2AAA86D-4CE3-7808-6CE7-20C11F372D81}"/>
              </a:ext>
            </a:extLst>
          </p:cNvPr>
          <p:cNvSpPr/>
          <p:nvPr userDrawn="1"/>
        </p:nvSpPr>
        <p:spPr>
          <a:xfrm>
            <a:off x="11320988" y="6384184"/>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Tree>
    <p:extLst>
      <p:ext uri="{BB962C8B-B14F-4D97-AF65-F5344CB8AC3E}">
        <p14:creationId xmlns:p14="http://schemas.microsoft.com/office/powerpoint/2010/main" val="1390206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ink">
    <p:bg>
      <p:bgPr>
        <a:solidFill>
          <a:srgbClr val="E9BFCE"/>
        </a:solidFill>
        <a:effectLst/>
      </p:bgPr>
    </p:bg>
    <p:spTree>
      <p:nvGrpSpPr>
        <p:cNvPr id="1" name=""/>
        <p:cNvGrpSpPr/>
        <p:nvPr/>
      </p:nvGrpSpPr>
      <p:grpSpPr>
        <a:xfrm>
          <a:off x="0" y="0"/>
          <a:ext cx="0" cy="0"/>
          <a:chOff x="0" y="0"/>
          <a:chExt cx="0" cy="0"/>
        </a:xfrm>
      </p:grpSpPr>
      <p:sp>
        <p:nvSpPr>
          <p:cNvPr id="2" name="Title Placeholder 10">
            <a:extLst>
              <a:ext uri="{FF2B5EF4-FFF2-40B4-BE49-F238E27FC236}">
                <a16:creationId xmlns:a16="http://schemas.microsoft.com/office/drawing/2014/main" id="{5B8EACF6-0A4E-93FF-BBBC-CC34269250F3}"/>
              </a:ext>
            </a:extLst>
          </p:cNvPr>
          <p:cNvSpPr>
            <a:spLocks noGrp="1"/>
          </p:cNvSpPr>
          <p:nvPr>
            <p:ph type="title" hasCustomPrompt="1"/>
          </p:nvPr>
        </p:nvSpPr>
        <p:spPr>
          <a:xfrm>
            <a:off x="515937" y="604894"/>
            <a:ext cx="11160125" cy="720518"/>
          </a:xfrm>
          <a:prstGeom prst="rect">
            <a:avLst/>
          </a:prstGeom>
        </p:spPr>
        <p:txBody>
          <a:bodyPr vert="horz" wrap="square" lIns="0" tIns="0" rIns="0" bIns="0" rtlCol="0" anchor="t" anchorCtr="0">
            <a:spAutoFit/>
          </a:bodyPr>
          <a:lstStyle>
            <a:lvl1pPr>
              <a:lnSpc>
                <a:spcPts val="2800"/>
              </a:lnSpc>
              <a:defRPr sz="2800">
                <a:solidFill>
                  <a:srgbClr val="454341"/>
                </a:solidFill>
              </a:defRPr>
            </a:lvl1pPr>
          </a:lstStyle>
          <a:p>
            <a:r>
              <a:rPr lang="en-US"/>
              <a:t>1. SECTION TITLE, SET AT 28PT, MAXIMUM OF THREE LINES THEN USE SUBTITLE BOX WITH WHITE ICON</a:t>
            </a:r>
            <a:endParaRPr lang="en-GB"/>
          </a:p>
        </p:txBody>
      </p:sp>
      <p:sp>
        <p:nvSpPr>
          <p:cNvPr id="3" name="Footer Placeholder 4">
            <a:extLst>
              <a:ext uri="{FF2B5EF4-FFF2-40B4-BE49-F238E27FC236}">
                <a16:creationId xmlns:a16="http://schemas.microsoft.com/office/drawing/2014/main" id="{DCCCDCDC-CAD2-ED4C-9398-48E5C6C133C7}"/>
              </a:ext>
            </a:extLst>
          </p:cNvPr>
          <p:cNvSpPr>
            <a:spLocks noGrp="1"/>
          </p:cNvSpPr>
          <p:nvPr>
            <p:ph type="ftr" sz="quarter" idx="3"/>
          </p:nvPr>
        </p:nvSpPr>
        <p:spPr>
          <a:xfrm>
            <a:off x="556683" y="6347458"/>
            <a:ext cx="10069448" cy="153888"/>
          </a:xfrm>
          <a:prstGeom prst="rect">
            <a:avLst/>
          </a:prstGeom>
        </p:spPr>
        <p:txBody>
          <a:bodyPr vert="horz" lIns="0" tIns="0" rIns="0" bIns="0" rtlCol="0" anchor="b" anchorCtr="0">
            <a:spAutoFit/>
          </a:bodyPr>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
        <p:nvSpPr>
          <p:cNvPr id="6" name="Text Placeholder 6">
            <a:extLst>
              <a:ext uri="{FF2B5EF4-FFF2-40B4-BE49-F238E27FC236}">
                <a16:creationId xmlns:a16="http://schemas.microsoft.com/office/drawing/2014/main" id="{17F6B164-FC87-A3F9-CD2C-E4F1C6B1C25F}"/>
              </a:ext>
            </a:extLst>
          </p:cNvPr>
          <p:cNvSpPr>
            <a:spLocks noGrp="1"/>
          </p:cNvSpPr>
          <p:nvPr>
            <p:ph type="body" sz="quarter" idx="11" hasCustomPrompt="1"/>
          </p:nvPr>
        </p:nvSpPr>
        <p:spPr>
          <a:xfrm>
            <a:off x="515938" y="1986745"/>
            <a:ext cx="7272337" cy="1292662"/>
          </a:xfrm>
          <a:prstGeom prst="rect">
            <a:avLst/>
          </a:prstGeom>
        </p:spPr>
        <p:txBody>
          <a:bodyPr wrap="square" lIns="0" tIns="0" rIns="0" bIns="0">
            <a:spAutoFit/>
          </a:bodyPr>
          <a:lstStyle>
            <a:lvl1pPr marL="0" indent="0">
              <a:lnSpc>
                <a:spcPct val="100000"/>
              </a:lnSpc>
              <a:buNone/>
              <a:defRPr baseline="0">
                <a:solidFill>
                  <a:srgbClr val="454341"/>
                </a:solidFill>
              </a:defRPr>
            </a:lvl1pPr>
          </a:lstStyle>
          <a:p>
            <a:pPr lvl="0"/>
            <a:r>
              <a:rPr lang="en-GB"/>
              <a:t>Think about using ampersands or colons on divider pages to save space &amp; look tidy. Delete this box &amp; footer if not in use. </a:t>
            </a:r>
          </a:p>
        </p:txBody>
      </p:sp>
      <p:sp>
        <p:nvSpPr>
          <p:cNvPr id="7" name="Rectangle 6">
            <a:extLst>
              <a:ext uri="{FF2B5EF4-FFF2-40B4-BE49-F238E27FC236}">
                <a16:creationId xmlns:a16="http://schemas.microsoft.com/office/drawing/2014/main" id="{6A43F161-F23D-B71D-B27D-6165B2291EFE}"/>
              </a:ext>
            </a:extLst>
          </p:cNvPr>
          <p:cNvSpPr/>
          <p:nvPr userDrawn="1"/>
        </p:nvSpPr>
        <p:spPr>
          <a:xfrm>
            <a:off x="11320988" y="6384184"/>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Tree>
    <p:extLst>
      <p:ext uri="{BB962C8B-B14F-4D97-AF65-F5344CB8AC3E}">
        <p14:creationId xmlns:p14="http://schemas.microsoft.com/office/powerpoint/2010/main" val="214834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yellow">
    <p:bg>
      <p:bgPr>
        <a:solidFill>
          <a:srgbClr val="EEDF2A"/>
        </a:solidFill>
        <a:effectLst/>
      </p:bgPr>
    </p:bg>
    <p:spTree>
      <p:nvGrpSpPr>
        <p:cNvPr id="1" name=""/>
        <p:cNvGrpSpPr/>
        <p:nvPr/>
      </p:nvGrpSpPr>
      <p:grpSpPr>
        <a:xfrm>
          <a:off x="0" y="0"/>
          <a:ext cx="0" cy="0"/>
          <a:chOff x="0" y="0"/>
          <a:chExt cx="0" cy="0"/>
        </a:xfrm>
      </p:grpSpPr>
      <p:sp>
        <p:nvSpPr>
          <p:cNvPr id="2" name="Title Placeholder 10">
            <a:extLst>
              <a:ext uri="{FF2B5EF4-FFF2-40B4-BE49-F238E27FC236}">
                <a16:creationId xmlns:a16="http://schemas.microsoft.com/office/drawing/2014/main" id="{3AE09945-26F2-4343-2E23-819BEBC796D1}"/>
              </a:ext>
            </a:extLst>
          </p:cNvPr>
          <p:cNvSpPr>
            <a:spLocks noGrp="1"/>
          </p:cNvSpPr>
          <p:nvPr>
            <p:ph type="title" hasCustomPrompt="1"/>
          </p:nvPr>
        </p:nvSpPr>
        <p:spPr>
          <a:xfrm>
            <a:off x="515938" y="604894"/>
            <a:ext cx="11061980" cy="720518"/>
          </a:xfrm>
          <a:prstGeom prst="rect">
            <a:avLst/>
          </a:prstGeom>
        </p:spPr>
        <p:txBody>
          <a:bodyPr vert="horz" wrap="square" lIns="0" tIns="0" rIns="0" bIns="0" rtlCol="0" anchor="t" anchorCtr="0">
            <a:spAutoFit/>
          </a:bodyPr>
          <a:lstStyle>
            <a:lvl1pPr>
              <a:lnSpc>
                <a:spcPts val="2800"/>
              </a:lnSpc>
              <a:defRPr sz="2800">
                <a:solidFill>
                  <a:srgbClr val="454341"/>
                </a:solidFill>
              </a:defRPr>
            </a:lvl1pPr>
          </a:lstStyle>
          <a:p>
            <a:r>
              <a:rPr lang="en-US"/>
              <a:t>1. SECTION TITLE, SET AT 28PT, MAXIMUM OF THREE LINES THEN USE SUBTITLE BOX WITH WHITE ICON</a:t>
            </a:r>
            <a:endParaRPr lang="en-GB"/>
          </a:p>
        </p:txBody>
      </p:sp>
      <p:sp>
        <p:nvSpPr>
          <p:cNvPr id="3" name="Footer Placeholder 4">
            <a:extLst>
              <a:ext uri="{FF2B5EF4-FFF2-40B4-BE49-F238E27FC236}">
                <a16:creationId xmlns:a16="http://schemas.microsoft.com/office/drawing/2014/main" id="{47CFDF63-5989-3CF1-7977-BCDB39C7A46A}"/>
              </a:ext>
            </a:extLst>
          </p:cNvPr>
          <p:cNvSpPr>
            <a:spLocks noGrp="1"/>
          </p:cNvSpPr>
          <p:nvPr>
            <p:ph type="ftr" sz="quarter" idx="3"/>
          </p:nvPr>
        </p:nvSpPr>
        <p:spPr>
          <a:xfrm>
            <a:off x="556683" y="6347458"/>
            <a:ext cx="10069448" cy="153888"/>
          </a:xfrm>
          <a:prstGeom prst="rect">
            <a:avLst/>
          </a:prstGeom>
        </p:spPr>
        <p:txBody>
          <a:bodyPr vert="horz" lIns="0" tIns="0" rIns="0" bIns="0" rtlCol="0" anchor="b" anchorCtr="0">
            <a:spAutoFit/>
          </a:bodyPr>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
        <p:nvSpPr>
          <p:cNvPr id="6" name="Text Placeholder 6">
            <a:extLst>
              <a:ext uri="{FF2B5EF4-FFF2-40B4-BE49-F238E27FC236}">
                <a16:creationId xmlns:a16="http://schemas.microsoft.com/office/drawing/2014/main" id="{873A24F6-B2C2-65C8-AB09-7215223652F2}"/>
              </a:ext>
            </a:extLst>
          </p:cNvPr>
          <p:cNvSpPr>
            <a:spLocks noGrp="1"/>
          </p:cNvSpPr>
          <p:nvPr>
            <p:ph type="body" sz="quarter" idx="11" hasCustomPrompt="1"/>
          </p:nvPr>
        </p:nvSpPr>
        <p:spPr>
          <a:xfrm>
            <a:off x="515938" y="1986745"/>
            <a:ext cx="7751762" cy="1292662"/>
          </a:xfrm>
          <a:prstGeom prst="rect">
            <a:avLst/>
          </a:prstGeom>
        </p:spPr>
        <p:txBody>
          <a:bodyPr lIns="0" tIns="0" rIns="0" bIns="0">
            <a:spAutoFit/>
          </a:bodyPr>
          <a:lstStyle>
            <a:lvl1pPr marL="0" indent="0">
              <a:lnSpc>
                <a:spcPct val="100000"/>
              </a:lnSpc>
              <a:buNone/>
              <a:defRPr baseline="0">
                <a:solidFill>
                  <a:srgbClr val="454341"/>
                </a:solidFill>
              </a:defRPr>
            </a:lvl1pPr>
          </a:lstStyle>
          <a:p>
            <a:pPr lvl="0"/>
            <a:r>
              <a:rPr lang="en-GB"/>
              <a:t>Think about using ampersands or colons on divider pages to save space &amp; look tidy. Delete this box &amp; footer if not in use. </a:t>
            </a:r>
          </a:p>
        </p:txBody>
      </p:sp>
      <p:sp>
        <p:nvSpPr>
          <p:cNvPr id="7" name="Rectangle 6">
            <a:extLst>
              <a:ext uri="{FF2B5EF4-FFF2-40B4-BE49-F238E27FC236}">
                <a16:creationId xmlns:a16="http://schemas.microsoft.com/office/drawing/2014/main" id="{8DCCA91F-4C13-A53A-2A94-B6980A83CDDD}"/>
              </a:ext>
            </a:extLst>
          </p:cNvPr>
          <p:cNvSpPr/>
          <p:nvPr userDrawn="1"/>
        </p:nvSpPr>
        <p:spPr>
          <a:xfrm>
            <a:off x="11320988" y="6384184"/>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Tree>
    <p:extLst>
      <p:ext uri="{BB962C8B-B14F-4D97-AF65-F5344CB8AC3E}">
        <p14:creationId xmlns:p14="http://schemas.microsoft.com/office/powerpoint/2010/main" val="2727813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ivider: red">
    <p:bg>
      <p:bgPr>
        <a:solidFill>
          <a:srgbClr val="C32A2B"/>
        </a:solidFill>
        <a:effectLst/>
      </p:bgPr>
    </p:bg>
    <p:spTree>
      <p:nvGrpSpPr>
        <p:cNvPr id="1" name=""/>
        <p:cNvGrpSpPr/>
        <p:nvPr/>
      </p:nvGrpSpPr>
      <p:grpSpPr>
        <a:xfrm>
          <a:off x="0" y="0"/>
          <a:ext cx="0" cy="0"/>
          <a:chOff x="0" y="0"/>
          <a:chExt cx="0" cy="0"/>
        </a:xfrm>
      </p:grpSpPr>
      <p:sp>
        <p:nvSpPr>
          <p:cNvPr id="2" name="Title Placeholder 10">
            <a:extLst>
              <a:ext uri="{FF2B5EF4-FFF2-40B4-BE49-F238E27FC236}">
                <a16:creationId xmlns:a16="http://schemas.microsoft.com/office/drawing/2014/main" id="{8ADF0170-42BC-EBC9-7327-7E4DDED5631F}"/>
              </a:ext>
            </a:extLst>
          </p:cNvPr>
          <p:cNvSpPr>
            <a:spLocks noGrp="1"/>
          </p:cNvSpPr>
          <p:nvPr>
            <p:ph type="title" hasCustomPrompt="1"/>
          </p:nvPr>
        </p:nvSpPr>
        <p:spPr>
          <a:xfrm>
            <a:off x="515938" y="604894"/>
            <a:ext cx="11061980" cy="720518"/>
          </a:xfrm>
          <a:prstGeom prst="rect">
            <a:avLst/>
          </a:prstGeom>
        </p:spPr>
        <p:txBody>
          <a:bodyPr vert="horz" wrap="square" lIns="0" tIns="0" rIns="0" bIns="0" rtlCol="0" anchor="t" anchorCtr="0">
            <a:spAutoFit/>
          </a:bodyPr>
          <a:lstStyle>
            <a:lvl1pPr>
              <a:lnSpc>
                <a:spcPts val="2800"/>
              </a:lnSpc>
              <a:defRPr sz="2800">
                <a:solidFill>
                  <a:schemeClr val="bg1"/>
                </a:solidFill>
              </a:defRPr>
            </a:lvl1pPr>
          </a:lstStyle>
          <a:p>
            <a:r>
              <a:rPr lang="en-US"/>
              <a:t>1. SECTION TITLE, SET AT 28PT, MAXIMUM OF THREE LINES THEN USE SUBTITLE BOX WITH WHITE ICON</a:t>
            </a:r>
            <a:endParaRPr lang="en-GB"/>
          </a:p>
        </p:txBody>
      </p:sp>
      <p:sp>
        <p:nvSpPr>
          <p:cNvPr id="3" name="Footer Placeholder 4">
            <a:extLst>
              <a:ext uri="{FF2B5EF4-FFF2-40B4-BE49-F238E27FC236}">
                <a16:creationId xmlns:a16="http://schemas.microsoft.com/office/drawing/2014/main" id="{BB91C948-BBB5-BD3B-A0EB-A3BACE0B65F2}"/>
              </a:ext>
            </a:extLst>
          </p:cNvPr>
          <p:cNvSpPr>
            <a:spLocks noGrp="1"/>
          </p:cNvSpPr>
          <p:nvPr>
            <p:ph type="ftr" sz="quarter" idx="3"/>
          </p:nvPr>
        </p:nvSpPr>
        <p:spPr>
          <a:xfrm>
            <a:off x="556683" y="6347458"/>
            <a:ext cx="10069448" cy="153888"/>
          </a:xfrm>
          <a:prstGeom prst="rect">
            <a:avLst/>
          </a:prstGeom>
        </p:spPr>
        <p:txBody>
          <a:bodyPr vert="horz" lIns="0" tIns="0" rIns="0" bIns="0" rtlCol="0" anchor="b" anchorCtr="0">
            <a:spAutoFit/>
          </a:bodyPr>
          <a:lstStyle>
            <a:lvl1pPr algn="l">
              <a:defRPr sz="1000">
                <a:solidFill>
                  <a:schemeClr val="bg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
        <p:nvSpPr>
          <p:cNvPr id="6" name="Text Placeholder 6">
            <a:extLst>
              <a:ext uri="{FF2B5EF4-FFF2-40B4-BE49-F238E27FC236}">
                <a16:creationId xmlns:a16="http://schemas.microsoft.com/office/drawing/2014/main" id="{7F401B97-73FB-8F99-9D5A-390D094FD01D}"/>
              </a:ext>
            </a:extLst>
          </p:cNvPr>
          <p:cNvSpPr>
            <a:spLocks noGrp="1"/>
          </p:cNvSpPr>
          <p:nvPr>
            <p:ph type="body" sz="quarter" idx="11" hasCustomPrompt="1"/>
          </p:nvPr>
        </p:nvSpPr>
        <p:spPr>
          <a:xfrm>
            <a:off x="515938" y="1986745"/>
            <a:ext cx="7751762" cy="1292662"/>
          </a:xfrm>
          <a:prstGeom prst="rect">
            <a:avLst/>
          </a:prstGeom>
        </p:spPr>
        <p:txBody>
          <a:bodyPr lIns="0" tIns="0" rIns="0" bIns="0">
            <a:spAutoFit/>
          </a:bodyPr>
          <a:lstStyle>
            <a:lvl1pPr marL="0" indent="0">
              <a:lnSpc>
                <a:spcPct val="100000"/>
              </a:lnSpc>
              <a:buNone/>
              <a:defRPr baseline="0">
                <a:solidFill>
                  <a:schemeClr val="bg1"/>
                </a:solidFill>
              </a:defRPr>
            </a:lvl1pPr>
          </a:lstStyle>
          <a:p>
            <a:pPr lvl="0"/>
            <a:r>
              <a:rPr lang="en-GB"/>
              <a:t>Think about using ampersands or colons on divider pages to save space &amp; look tidy. Delete this box &amp; footer if not in use. </a:t>
            </a:r>
          </a:p>
        </p:txBody>
      </p:sp>
      <p:sp>
        <p:nvSpPr>
          <p:cNvPr id="7" name="Rectangle 6">
            <a:extLst>
              <a:ext uri="{FF2B5EF4-FFF2-40B4-BE49-F238E27FC236}">
                <a16:creationId xmlns:a16="http://schemas.microsoft.com/office/drawing/2014/main" id="{0B887A13-DD06-0C80-AD34-41E465EBA88F}"/>
              </a:ext>
            </a:extLst>
          </p:cNvPr>
          <p:cNvSpPr/>
          <p:nvPr userDrawn="1"/>
        </p:nvSpPr>
        <p:spPr>
          <a:xfrm>
            <a:off x="11320988" y="6384184"/>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chemeClr val="bg1"/>
                </a:solidFill>
              </a:rPr>
              <a:pPr algn="r"/>
              <a:t>‹#›</a:t>
            </a:fld>
            <a:endParaRPr lang="en-GB" sz="800">
              <a:solidFill>
                <a:schemeClr val="bg1"/>
              </a:solidFill>
            </a:endParaRPr>
          </a:p>
        </p:txBody>
      </p:sp>
    </p:spTree>
    <p:extLst>
      <p:ext uri="{BB962C8B-B14F-4D97-AF65-F5344CB8AC3E}">
        <p14:creationId xmlns:p14="http://schemas.microsoft.com/office/powerpoint/2010/main" val="3583837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15936" y="1436400"/>
            <a:ext cx="5631645" cy="215444"/>
          </a:xfrm>
          <a:prstGeom prst="rect">
            <a:avLst/>
          </a:prstGeom>
        </p:spPr>
        <p:txBody>
          <a:bodyPr wrap="square" lIns="0" tIns="0" rIns="0" bIns="0">
            <a:spAutoFit/>
          </a:bodyPr>
          <a:lstStyle>
            <a:lvl1pPr marL="0" indent="0">
              <a:lnSpc>
                <a:spcPct val="100000"/>
              </a:lnSpc>
              <a:buNone/>
              <a:defRPr sz="1400" b="1">
                <a:solidFill>
                  <a:srgbClr val="454341"/>
                </a:solidFill>
              </a:defRPr>
            </a:lvl1pPr>
          </a:lstStyle>
          <a:p>
            <a:pPr lvl="0"/>
            <a:r>
              <a:rPr lang="en-GB"/>
              <a:t>First name Surname, Job Title</a:t>
            </a:r>
          </a:p>
        </p:txBody>
      </p:sp>
      <p:sp>
        <p:nvSpPr>
          <p:cNvPr id="10" name="Text Placeholder 8"/>
          <p:cNvSpPr>
            <a:spLocks noGrp="1"/>
          </p:cNvSpPr>
          <p:nvPr>
            <p:ph type="body" sz="quarter" idx="12" hasCustomPrompt="1"/>
          </p:nvPr>
        </p:nvSpPr>
        <p:spPr>
          <a:xfrm>
            <a:off x="515937" y="1663274"/>
            <a:ext cx="5631645" cy="215444"/>
          </a:xfrm>
          <a:prstGeom prst="rect">
            <a:avLst/>
          </a:prstGeom>
        </p:spPr>
        <p:txBody>
          <a:bodyPr wrap="square" lIns="0" tIns="0" rIns="0" bIns="0">
            <a:spAutoFit/>
          </a:bodyPr>
          <a:lstStyle>
            <a:lvl1pPr marL="0" indent="0">
              <a:lnSpc>
                <a:spcPct val="100000"/>
              </a:lnSpc>
              <a:buNone/>
              <a:defRPr sz="1400" b="0">
                <a:solidFill>
                  <a:srgbClr val="454341"/>
                </a:solidFill>
              </a:defRPr>
            </a:lvl1pPr>
          </a:lstStyle>
          <a:p>
            <a:pPr lvl="0"/>
            <a:r>
              <a:rPr lang="en-GB"/>
              <a:t>firstintialsurname@djsresearch.com</a:t>
            </a:r>
          </a:p>
        </p:txBody>
      </p:sp>
      <p:sp>
        <p:nvSpPr>
          <p:cNvPr id="11" name="Text Placeholder 8"/>
          <p:cNvSpPr>
            <a:spLocks noGrp="1"/>
          </p:cNvSpPr>
          <p:nvPr>
            <p:ph type="body" sz="quarter" idx="13" hasCustomPrompt="1"/>
          </p:nvPr>
        </p:nvSpPr>
        <p:spPr>
          <a:xfrm>
            <a:off x="515935" y="2075438"/>
            <a:ext cx="5631645" cy="215444"/>
          </a:xfrm>
          <a:prstGeom prst="rect">
            <a:avLst/>
          </a:prstGeom>
        </p:spPr>
        <p:txBody>
          <a:bodyPr wrap="square" lIns="0" tIns="0" rIns="0" bIns="0">
            <a:spAutoFit/>
          </a:bodyPr>
          <a:lstStyle>
            <a:lvl1pPr marL="0" indent="0">
              <a:lnSpc>
                <a:spcPct val="100000"/>
              </a:lnSpc>
              <a:buNone/>
              <a:defRPr sz="1400" b="1">
                <a:solidFill>
                  <a:srgbClr val="454341"/>
                </a:solidFill>
              </a:defRPr>
            </a:lvl1pPr>
          </a:lstStyle>
          <a:p>
            <a:pPr lvl="0"/>
            <a:r>
              <a:rPr lang="en-GB"/>
              <a:t>First name Surname, Job Title</a:t>
            </a:r>
          </a:p>
        </p:txBody>
      </p:sp>
      <p:sp>
        <p:nvSpPr>
          <p:cNvPr id="12" name="Text Placeholder 8"/>
          <p:cNvSpPr>
            <a:spLocks noGrp="1"/>
          </p:cNvSpPr>
          <p:nvPr>
            <p:ph type="body" sz="quarter" idx="14" hasCustomPrompt="1"/>
          </p:nvPr>
        </p:nvSpPr>
        <p:spPr>
          <a:xfrm>
            <a:off x="515936" y="2302312"/>
            <a:ext cx="5631645" cy="215444"/>
          </a:xfrm>
          <a:prstGeom prst="rect">
            <a:avLst/>
          </a:prstGeom>
        </p:spPr>
        <p:txBody>
          <a:bodyPr wrap="square" lIns="0" tIns="0" rIns="0" bIns="0">
            <a:spAutoFit/>
          </a:bodyPr>
          <a:lstStyle>
            <a:lvl1pPr marL="0" indent="0">
              <a:lnSpc>
                <a:spcPct val="100000"/>
              </a:lnSpc>
              <a:buNone/>
              <a:defRPr sz="1400" b="0">
                <a:solidFill>
                  <a:srgbClr val="454341"/>
                </a:solidFill>
              </a:defRPr>
            </a:lvl1pPr>
          </a:lstStyle>
          <a:p>
            <a:pPr lvl="0"/>
            <a:r>
              <a:rPr lang="en-GB"/>
              <a:t>firstintialsurname@djsresearch.com</a:t>
            </a:r>
          </a:p>
        </p:txBody>
      </p:sp>
      <p:sp>
        <p:nvSpPr>
          <p:cNvPr id="13" name="Text Placeholder 8"/>
          <p:cNvSpPr>
            <a:spLocks noGrp="1"/>
          </p:cNvSpPr>
          <p:nvPr>
            <p:ph type="body" sz="quarter" idx="15" hasCustomPrompt="1"/>
          </p:nvPr>
        </p:nvSpPr>
        <p:spPr>
          <a:xfrm>
            <a:off x="515934" y="2713939"/>
            <a:ext cx="5631645" cy="215444"/>
          </a:xfrm>
          <a:prstGeom prst="rect">
            <a:avLst/>
          </a:prstGeom>
        </p:spPr>
        <p:txBody>
          <a:bodyPr wrap="square" lIns="0" tIns="0" rIns="0" bIns="0">
            <a:spAutoFit/>
          </a:bodyPr>
          <a:lstStyle>
            <a:lvl1pPr marL="0" indent="0">
              <a:lnSpc>
                <a:spcPct val="100000"/>
              </a:lnSpc>
              <a:buNone/>
              <a:defRPr sz="1400" b="1">
                <a:solidFill>
                  <a:srgbClr val="454341"/>
                </a:solidFill>
              </a:defRPr>
            </a:lvl1pPr>
          </a:lstStyle>
          <a:p>
            <a:pPr lvl="0"/>
            <a:r>
              <a:rPr lang="en-GB"/>
              <a:t>First name Surname, Job Title</a:t>
            </a:r>
          </a:p>
        </p:txBody>
      </p:sp>
      <p:sp>
        <p:nvSpPr>
          <p:cNvPr id="14" name="Text Placeholder 8"/>
          <p:cNvSpPr>
            <a:spLocks noGrp="1"/>
          </p:cNvSpPr>
          <p:nvPr>
            <p:ph type="body" sz="quarter" idx="16" hasCustomPrompt="1"/>
          </p:nvPr>
        </p:nvSpPr>
        <p:spPr>
          <a:xfrm>
            <a:off x="515935" y="2940813"/>
            <a:ext cx="5631645" cy="215444"/>
          </a:xfrm>
          <a:prstGeom prst="rect">
            <a:avLst/>
          </a:prstGeom>
        </p:spPr>
        <p:txBody>
          <a:bodyPr wrap="square" lIns="0" tIns="0" rIns="0" bIns="0">
            <a:spAutoFit/>
          </a:bodyPr>
          <a:lstStyle>
            <a:lvl1pPr marL="0" indent="0">
              <a:lnSpc>
                <a:spcPct val="100000"/>
              </a:lnSpc>
              <a:buNone/>
              <a:defRPr sz="1400" b="0">
                <a:solidFill>
                  <a:srgbClr val="454341"/>
                </a:solidFill>
              </a:defRPr>
            </a:lvl1pPr>
          </a:lstStyle>
          <a:p>
            <a:pPr lvl="0"/>
            <a:r>
              <a:rPr lang="en-GB"/>
              <a:t>firstintialsurname@djsresearch.com</a:t>
            </a:r>
          </a:p>
        </p:txBody>
      </p:sp>
    </p:spTree>
    <p:extLst>
      <p:ext uri="{BB962C8B-B14F-4D97-AF65-F5344CB8AC3E}">
        <p14:creationId xmlns:p14="http://schemas.microsoft.com/office/powerpoint/2010/main" val="172752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4 lines ONLY">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18477" y="644065"/>
            <a:ext cx="11157585" cy="1079591"/>
          </a:xfrm>
          <a:prstGeom prst="rect">
            <a:avLst/>
          </a:prstGeom>
        </p:spPr>
        <p:txBody>
          <a:bodyPr wrap="square" lIns="0" tIns="0" rIns="0" bIns="0" anchor="t" anchorCtr="0">
            <a:spAutoFit/>
          </a:bodyPr>
          <a:lstStyle>
            <a:lvl1pPr>
              <a:lnSpc>
                <a:spcPts val="2800"/>
              </a:lnSpc>
              <a:defRPr baseline="0">
                <a:solidFill>
                  <a:srgbClr val="454341"/>
                </a:solidFill>
              </a:defRPr>
            </a:lvl1pPr>
          </a:lstStyle>
          <a:p>
            <a:r>
              <a:rPr lang="en-US"/>
              <a:t>TITLE ONLY EXAMPLE WITHOUT SUBTITLE TEXT, HEADING TWO LINES PREFERENCE HERE, BUT UP TO FOUR LINES AS IT’S WITHOUT THE SUBTITLE, SET AT 28PT, SEE OTHER LAYOUT OPTIONS FOR MORE CHOICE</a:t>
            </a:r>
            <a:endParaRPr lang="en-GB"/>
          </a:p>
        </p:txBody>
      </p:sp>
      <p:sp>
        <p:nvSpPr>
          <p:cNvPr id="3" name="Text Placeholder 2"/>
          <p:cNvSpPr>
            <a:spLocks noGrp="1"/>
          </p:cNvSpPr>
          <p:nvPr>
            <p:ph type="body" sz="quarter" idx="14"/>
          </p:nvPr>
        </p:nvSpPr>
        <p:spPr>
          <a:xfrm>
            <a:off x="518477" y="2746073"/>
            <a:ext cx="5322357" cy="1333698"/>
          </a:xfrm>
          <a:prstGeom prst="rect">
            <a:avLst/>
          </a:prstGeom>
        </p:spPr>
        <p:txBody>
          <a:bodyPr wrap="square" lIns="0" tIns="0" rIns="0" bIns="0">
            <a:spAutoFit/>
          </a:bodyPr>
          <a:lstStyle>
            <a:lvl1pPr marL="0" indent="-108000">
              <a:lnSpc>
                <a:spcPct val="100000"/>
              </a:lnSpc>
              <a:defRPr sz="1400">
                <a:solidFill>
                  <a:srgbClr val="454341"/>
                </a:solidFill>
              </a:defRPr>
            </a:lvl1pPr>
            <a:lvl2pPr marL="360000" indent="-108000">
              <a:lnSpc>
                <a:spcPct val="100000"/>
              </a:lnSpc>
              <a:defRPr sz="1400">
                <a:solidFill>
                  <a:srgbClr val="454341"/>
                </a:solidFill>
              </a:defRPr>
            </a:lvl2pPr>
            <a:lvl3pPr marL="540000" indent="-108000">
              <a:lnSpc>
                <a:spcPct val="100000"/>
              </a:lnSpc>
              <a:defRPr sz="1400">
                <a:solidFill>
                  <a:srgbClr val="454341"/>
                </a:solidFill>
              </a:defRPr>
            </a:lvl3pPr>
            <a:lvl4pPr marL="720000" indent="-108000">
              <a:lnSpc>
                <a:spcPct val="100000"/>
              </a:lnSpc>
              <a:defRPr sz="1400">
                <a:solidFill>
                  <a:srgbClr val="454341"/>
                </a:solidFill>
              </a:defRPr>
            </a:lvl4pPr>
            <a:lvl5pPr marL="900000" indent="-108000">
              <a:lnSpc>
                <a:spcPct val="100000"/>
              </a:lnSpc>
              <a:defRPr sz="1400">
                <a:solidFill>
                  <a:srgbClr val="45434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4">
            <a:extLst>
              <a:ext uri="{FF2B5EF4-FFF2-40B4-BE49-F238E27FC236}">
                <a16:creationId xmlns:a16="http://schemas.microsoft.com/office/drawing/2014/main" id="{736E4892-8B89-2906-3AB8-E796DC363B7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2352006139"/>
      </p:ext>
    </p:extLst>
  </p:cSld>
  <p:clrMapOvr>
    <a:masterClrMapping/>
  </p:clrMapOvr>
  <p:hf hdr="0" dt="0"/>
  <p:extLst>
    <p:ext uri="{DCECCB84-F9BA-43D5-87BE-67443E8EF086}">
      <p15:sldGuideLst xmlns:p15="http://schemas.microsoft.com/office/powerpoint/2012/main">
        <p15:guide id="1" orient="horz" pos="17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ONLY">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911E0C-7937-ADC9-C163-8D654C0AB1C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130041980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pink">
    <p:bg>
      <p:bgPr>
        <a:solidFill>
          <a:srgbClr val="E9BFCE"/>
        </a:solidFill>
        <a:effectLst/>
      </p:bgPr>
    </p:bg>
    <p:spTree>
      <p:nvGrpSpPr>
        <p:cNvPr id="1" name=""/>
        <p:cNvGrpSpPr/>
        <p:nvPr/>
      </p:nvGrpSpPr>
      <p:grpSpPr>
        <a:xfrm>
          <a:off x="0" y="0"/>
          <a:ext cx="0" cy="0"/>
          <a:chOff x="0" y="0"/>
          <a:chExt cx="0" cy="0"/>
        </a:xfrm>
      </p:grpSpPr>
      <p:sp>
        <p:nvSpPr>
          <p:cNvPr id="2" name="Title Placeholder 10">
            <a:extLst>
              <a:ext uri="{FF2B5EF4-FFF2-40B4-BE49-F238E27FC236}">
                <a16:creationId xmlns:a16="http://schemas.microsoft.com/office/drawing/2014/main" id="{5B8EACF6-0A4E-93FF-BBBC-CC34269250F3}"/>
              </a:ext>
            </a:extLst>
          </p:cNvPr>
          <p:cNvSpPr>
            <a:spLocks noGrp="1"/>
          </p:cNvSpPr>
          <p:nvPr>
            <p:ph type="title" hasCustomPrompt="1"/>
          </p:nvPr>
        </p:nvSpPr>
        <p:spPr>
          <a:xfrm>
            <a:off x="515937" y="604894"/>
            <a:ext cx="11160125" cy="720518"/>
          </a:xfrm>
          <a:prstGeom prst="rect">
            <a:avLst/>
          </a:prstGeom>
        </p:spPr>
        <p:txBody>
          <a:bodyPr vert="horz" wrap="square" lIns="0" tIns="0" rIns="0" bIns="0" rtlCol="0" anchor="t" anchorCtr="0">
            <a:spAutoFit/>
          </a:bodyPr>
          <a:lstStyle>
            <a:lvl1pPr>
              <a:lnSpc>
                <a:spcPts val="2800"/>
              </a:lnSpc>
              <a:defRPr sz="2800">
                <a:solidFill>
                  <a:srgbClr val="454341"/>
                </a:solidFill>
              </a:defRPr>
            </a:lvl1pPr>
          </a:lstStyle>
          <a:p>
            <a:r>
              <a:rPr lang="en-US"/>
              <a:t>1. SECTION TITLE, SET AT 28PT, MAXIMUM OF THREE LINES THEN USE SUBTITLE BOX WITH WHITE ICON</a:t>
            </a:r>
            <a:endParaRPr lang="en-GB"/>
          </a:p>
        </p:txBody>
      </p:sp>
      <p:sp>
        <p:nvSpPr>
          <p:cNvPr id="3" name="Footer Placeholder 4">
            <a:extLst>
              <a:ext uri="{FF2B5EF4-FFF2-40B4-BE49-F238E27FC236}">
                <a16:creationId xmlns:a16="http://schemas.microsoft.com/office/drawing/2014/main" id="{DCCCDCDC-CAD2-ED4C-9398-48E5C6C133C7}"/>
              </a:ext>
            </a:extLst>
          </p:cNvPr>
          <p:cNvSpPr>
            <a:spLocks noGrp="1"/>
          </p:cNvSpPr>
          <p:nvPr>
            <p:ph type="ftr" sz="quarter" idx="3"/>
          </p:nvPr>
        </p:nvSpPr>
        <p:spPr>
          <a:xfrm>
            <a:off x="556683" y="6347458"/>
            <a:ext cx="10069448" cy="153888"/>
          </a:xfrm>
          <a:prstGeom prst="rect">
            <a:avLst/>
          </a:prstGeom>
        </p:spPr>
        <p:txBody>
          <a:bodyPr vert="horz" lIns="0" tIns="0" rIns="0" bIns="0" rtlCol="0" anchor="b" anchorCtr="0">
            <a:spAutoFit/>
          </a:bodyPr>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
        <p:nvSpPr>
          <p:cNvPr id="6" name="Text Placeholder 6">
            <a:extLst>
              <a:ext uri="{FF2B5EF4-FFF2-40B4-BE49-F238E27FC236}">
                <a16:creationId xmlns:a16="http://schemas.microsoft.com/office/drawing/2014/main" id="{17F6B164-FC87-A3F9-CD2C-E4F1C6B1C25F}"/>
              </a:ext>
            </a:extLst>
          </p:cNvPr>
          <p:cNvSpPr>
            <a:spLocks noGrp="1"/>
          </p:cNvSpPr>
          <p:nvPr>
            <p:ph type="body" sz="quarter" idx="11" hasCustomPrompt="1"/>
          </p:nvPr>
        </p:nvSpPr>
        <p:spPr>
          <a:xfrm>
            <a:off x="515938" y="1986745"/>
            <a:ext cx="7272337" cy="1292662"/>
          </a:xfrm>
          <a:prstGeom prst="rect">
            <a:avLst/>
          </a:prstGeom>
        </p:spPr>
        <p:txBody>
          <a:bodyPr wrap="square" lIns="0" tIns="0" rIns="0" bIns="0">
            <a:spAutoFit/>
          </a:bodyPr>
          <a:lstStyle>
            <a:lvl1pPr marL="0" indent="0">
              <a:lnSpc>
                <a:spcPct val="100000"/>
              </a:lnSpc>
              <a:buNone/>
              <a:defRPr baseline="0">
                <a:solidFill>
                  <a:srgbClr val="454341"/>
                </a:solidFill>
              </a:defRPr>
            </a:lvl1pPr>
          </a:lstStyle>
          <a:p>
            <a:pPr lvl="0"/>
            <a:r>
              <a:rPr lang="en-GB"/>
              <a:t>Think about using ampersands or colons on divider pages to save space &amp; look tidy. Delete this box &amp; footer if not in use. </a:t>
            </a:r>
          </a:p>
        </p:txBody>
      </p:sp>
      <p:sp>
        <p:nvSpPr>
          <p:cNvPr id="7" name="Rectangle 6">
            <a:extLst>
              <a:ext uri="{FF2B5EF4-FFF2-40B4-BE49-F238E27FC236}">
                <a16:creationId xmlns:a16="http://schemas.microsoft.com/office/drawing/2014/main" id="{6A43F161-F23D-B71D-B27D-6165B2291EFE}"/>
              </a:ext>
            </a:extLst>
          </p:cNvPr>
          <p:cNvSpPr/>
          <p:nvPr userDrawn="1"/>
        </p:nvSpPr>
        <p:spPr>
          <a:xfrm>
            <a:off x="11320988" y="6384184"/>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Tree>
    <p:extLst>
      <p:ext uri="{BB962C8B-B14F-4D97-AF65-F5344CB8AC3E}">
        <p14:creationId xmlns:p14="http://schemas.microsoft.com/office/powerpoint/2010/main" val="375605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heading">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20717" y="622094"/>
            <a:ext cx="11155411" cy="445918"/>
          </a:xfrm>
          <a:prstGeom prst="rect">
            <a:avLst/>
          </a:prstGeom>
        </p:spPr>
        <p:txBody>
          <a:bodyPr vert="horz" wrap="square" lIns="0" tIns="0" rIns="0" bIns="0" anchor="t" anchorCtr="0">
            <a:spAutoFit/>
          </a:bodyPr>
          <a:lstStyle>
            <a:lvl1pPr>
              <a:defRPr baseline="0">
                <a:solidFill>
                  <a:srgbClr val="454341"/>
                </a:solidFill>
              </a:defRPr>
            </a:lvl1pPr>
          </a:lstStyle>
          <a:p>
            <a:r>
              <a:rPr lang="en-US"/>
              <a:t>HEADING, ONE LINE EXAMPLE, SET AT 28PT</a:t>
            </a:r>
            <a:endParaRPr lang="en-GB"/>
          </a:p>
        </p:txBody>
      </p:sp>
      <p:sp>
        <p:nvSpPr>
          <p:cNvPr id="12" name="Text Placeholder 9"/>
          <p:cNvSpPr>
            <a:spLocks noGrp="1"/>
          </p:cNvSpPr>
          <p:nvPr>
            <p:ph type="body" sz="quarter" idx="13" hasCustomPrompt="1"/>
          </p:nvPr>
        </p:nvSpPr>
        <p:spPr>
          <a:xfrm>
            <a:off x="521942" y="2389205"/>
            <a:ext cx="5321646"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3" name="Text Placeholder 9"/>
          <p:cNvSpPr>
            <a:spLocks noGrp="1"/>
          </p:cNvSpPr>
          <p:nvPr>
            <p:ph type="body" sz="quarter" idx="14" hasCustomPrompt="1"/>
          </p:nvPr>
        </p:nvSpPr>
        <p:spPr>
          <a:xfrm>
            <a:off x="6355565" y="2387133"/>
            <a:ext cx="5320498"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9" name="Text Placeholder 8"/>
          <p:cNvSpPr>
            <a:spLocks noGrp="1"/>
          </p:cNvSpPr>
          <p:nvPr>
            <p:ph type="body" sz="quarter" idx="15" hasCustomPrompt="1"/>
          </p:nvPr>
        </p:nvSpPr>
        <p:spPr>
          <a:xfrm>
            <a:off x="521379" y="1269481"/>
            <a:ext cx="11154683"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3" name="Footer Placeholder 4">
            <a:extLst>
              <a:ext uri="{FF2B5EF4-FFF2-40B4-BE49-F238E27FC236}">
                <a16:creationId xmlns:a16="http://schemas.microsoft.com/office/drawing/2014/main" id="{59E64B26-5878-0C60-60EE-DD26AE83D109}"/>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2605015986"/>
      </p:ext>
    </p:extLst>
  </p:cSld>
  <p:clrMapOvr>
    <a:masterClrMapping/>
  </p:clrMapOvr>
  <p:extLst>
    <p:ext uri="{DCECCB84-F9BA-43D5-87BE-67443E8EF086}">
      <p15:sldGuideLst xmlns:p15="http://schemas.microsoft.com/office/powerpoint/2012/main">
        <p15:guide id="1" orient="horz" pos="799">
          <p15:clr>
            <a:srgbClr val="FBAE40"/>
          </p15:clr>
        </p15:guide>
        <p15:guide id="2" orient="horz" pos="1502">
          <p15:clr>
            <a:srgbClr val="FBAE40"/>
          </p15:clr>
        </p15:guide>
        <p15:guide id="3" orient="horz" pos="1253">
          <p15:clr>
            <a:srgbClr val="FBAE40"/>
          </p15:clr>
        </p15:guide>
        <p15:guide id="4" orient="horz" pos="136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line headin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19231" y="644676"/>
            <a:ext cx="11156832" cy="720518"/>
          </a:xfrm>
          <a:prstGeom prst="rect">
            <a:avLst/>
          </a:prstGeom>
        </p:spPr>
        <p:txBody>
          <a:bodyPr vert="horz" wrap="square" lIns="0" tIns="0" rIns="0" bIns="0" anchor="t" anchorCtr="0">
            <a:spAutoFit/>
          </a:bodyPr>
          <a:lstStyle>
            <a:lvl1pPr>
              <a:lnSpc>
                <a:spcPts val="2800"/>
              </a:lnSpc>
              <a:defRPr>
                <a:solidFill>
                  <a:srgbClr val="454341"/>
                </a:solidFill>
              </a:defRPr>
            </a:lvl1pPr>
          </a:lstStyle>
          <a:p>
            <a:r>
              <a:rPr lang="en-US"/>
              <a:t>HEADING, TWO LINES MAXIMUM, SET AT 28PT FURTHER INFORMATION SHOULD FEATURE IN THE SUBTITLE</a:t>
            </a:r>
            <a:endParaRPr lang="en-GB"/>
          </a:p>
        </p:txBody>
      </p:sp>
      <p:sp>
        <p:nvSpPr>
          <p:cNvPr id="10" name="Text Placeholder 9"/>
          <p:cNvSpPr>
            <a:spLocks noGrp="1"/>
          </p:cNvSpPr>
          <p:nvPr>
            <p:ph type="body" sz="quarter" idx="13" hasCustomPrompt="1"/>
          </p:nvPr>
        </p:nvSpPr>
        <p:spPr>
          <a:xfrm>
            <a:off x="520680" y="2781835"/>
            <a:ext cx="5322908" cy="2585323"/>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1" name="Text Placeholder 9"/>
          <p:cNvSpPr>
            <a:spLocks noGrp="1"/>
          </p:cNvSpPr>
          <p:nvPr>
            <p:ph type="body" sz="quarter" idx="14" hasCustomPrompt="1"/>
          </p:nvPr>
        </p:nvSpPr>
        <p:spPr>
          <a:xfrm>
            <a:off x="6351326" y="2785477"/>
            <a:ext cx="5324737" cy="129266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rgbClr val="45434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13" name="Text Placeholder 8"/>
          <p:cNvSpPr>
            <a:spLocks noGrp="1"/>
          </p:cNvSpPr>
          <p:nvPr>
            <p:ph type="body" sz="quarter" idx="15" hasCustomPrompt="1"/>
          </p:nvPr>
        </p:nvSpPr>
        <p:spPr>
          <a:xfrm>
            <a:off x="520621" y="1703856"/>
            <a:ext cx="11155442" cy="830997"/>
          </a:xfrm>
          <a:prstGeom prst="rect">
            <a:avLst/>
          </a:prstGeom>
        </p:spPr>
        <p:txBody>
          <a:bodyPr wrap="square" lIns="0" tIns="0" rIns="0" bIns="0">
            <a:spAutoFit/>
          </a:bodyPr>
          <a:lstStyle>
            <a:lvl1pPr marL="0" indent="0">
              <a:lnSpc>
                <a:spcPct val="100000"/>
              </a:lnSpc>
              <a:buNone/>
              <a:defRPr sz="1800">
                <a:solidFill>
                  <a:srgbClr val="454341"/>
                </a:solidFill>
              </a:defRPr>
            </a:lvl1pPr>
          </a:lstStyle>
          <a:p>
            <a:pPr lvl="0"/>
            <a:r>
              <a:rPr lang="en-GB"/>
              <a:t>Subtitle, two lines preference, four lines maximum, set at 18pt.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2" name="Footer Placeholder 4">
            <a:extLst>
              <a:ext uri="{FF2B5EF4-FFF2-40B4-BE49-F238E27FC236}">
                <a16:creationId xmlns:a16="http://schemas.microsoft.com/office/drawing/2014/main" id="{14F8A9A4-915A-9960-67A7-1BA4A4E50A5D}"/>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2432516255"/>
      </p:ext>
    </p:extLst>
  </p:cSld>
  <p:clrMapOvr>
    <a:masterClrMapping/>
  </p:clrMapOvr>
  <p:extLst>
    <p:ext uri="{DCECCB84-F9BA-43D5-87BE-67443E8EF086}">
      <p15:sldGuideLst xmlns:p15="http://schemas.microsoft.com/office/powerpoint/2012/main">
        <p15:guide id="1" orient="horz" pos="1071">
          <p15:clr>
            <a:srgbClr val="FBAE40"/>
          </p15:clr>
        </p15:guide>
        <p15:guide id="2" orient="horz" pos="1525">
          <p15:clr>
            <a:srgbClr val="FBAE40"/>
          </p15:clr>
        </p15:guide>
        <p15:guide id="3" orient="horz" pos="1616">
          <p15:clr>
            <a:srgbClr val="FBAE40"/>
          </p15:clr>
        </p15:guide>
        <p15:guide id="4" orient="horz" pos="17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4 lines ONLY">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18477" y="644065"/>
            <a:ext cx="11157585" cy="1079591"/>
          </a:xfrm>
          <a:prstGeom prst="rect">
            <a:avLst/>
          </a:prstGeom>
        </p:spPr>
        <p:txBody>
          <a:bodyPr wrap="square" lIns="0" tIns="0" rIns="0" bIns="0" anchor="t" anchorCtr="0">
            <a:spAutoFit/>
          </a:bodyPr>
          <a:lstStyle>
            <a:lvl1pPr>
              <a:lnSpc>
                <a:spcPts val="2800"/>
              </a:lnSpc>
              <a:defRPr baseline="0">
                <a:solidFill>
                  <a:srgbClr val="454341"/>
                </a:solidFill>
              </a:defRPr>
            </a:lvl1pPr>
          </a:lstStyle>
          <a:p>
            <a:r>
              <a:rPr lang="en-US"/>
              <a:t>TITLE ONLY EXAMPLE WITHOUT SUBTITLE TEXT, HEADING TWO LINES PREFERENCE HERE, BUT UP TO FOUR LINES AS IT’S WITHOUT THE SUBTITLE, SET AT 28PT, SEE OTHER LAYOUT OPTIONS FOR MORE CHOICE</a:t>
            </a:r>
            <a:endParaRPr lang="en-GB"/>
          </a:p>
        </p:txBody>
      </p:sp>
      <p:sp>
        <p:nvSpPr>
          <p:cNvPr id="3" name="Text Placeholder 2"/>
          <p:cNvSpPr>
            <a:spLocks noGrp="1"/>
          </p:cNvSpPr>
          <p:nvPr>
            <p:ph type="body" sz="quarter" idx="14"/>
          </p:nvPr>
        </p:nvSpPr>
        <p:spPr>
          <a:xfrm>
            <a:off x="518477" y="2746073"/>
            <a:ext cx="5322357" cy="1333698"/>
          </a:xfrm>
          <a:prstGeom prst="rect">
            <a:avLst/>
          </a:prstGeom>
        </p:spPr>
        <p:txBody>
          <a:bodyPr wrap="square" lIns="0" tIns="0" rIns="0" bIns="0">
            <a:spAutoFit/>
          </a:bodyPr>
          <a:lstStyle>
            <a:lvl1pPr marL="0" indent="-108000">
              <a:lnSpc>
                <a:spcPct val="100000"/>
              </a:lnSpc>
              <a:defRPr sz="1400">
                <a:solidFill>
                  <a:srgbClr val="454341"/>
                </a:solidFill>
              </a:defRPr>
            </a:lvl1pPr>
            <a:lvl2pPr marL="360000" indent="-108000">
              <a:lnSpc>
                <a:spcPct val="100000"/>
              </a:lnSpc>
              <a:defRPr sz="1400">
                <a:solidFill>
                  <a:srgbClr val="454341"/>
                </a:solidFill>
              </a:defRPr>
            </a:lvl2pPr>
            <a:lvl3pPr marL="540000" indent="-108000">
              <a:lnSpc>
                <a:spcPct val="100000"/>
              </a:lnSpc>
              <a:defRPr sz="1400">
                <a:solidFill>
                  <a:srgbClr val="454341"/>
                </a:solidFill>
              </a:defRPr>
            </a:lvl3pPr>
            <a:lvl4pPr marL="720000" indent="-108000">
              <a:lnSpc>
                <a:spcPct val="100000"/>
              </a:lnSpc>
              <a:defRPr sz="1400">
                <a:solidFill>
                  <a:srgbClr val="454341"/>
                </a:solidFill>
              </a:defRPr>
            </a:lvl4pPr>
            <a:lvl5pPr marL="900000" indent="-108000">
              <a:lnSpc>
                <a:spcPct val="100000"/>
              </a:lnSpc>
              <a:defRPr sz="1400">
                <a:solidFill>
                  <a:srgbClr val="45434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4">
            <a:extLst>
              <a:ext uri="{FF2B5EF4-FFF2-40B4-BE49-F238E27FC236}">
                <a16:creationId xmlns:a16="http://schemas.microsoft.com/office/drawing/2014/main" id="{736E4892-8B89-2906-3AB8-E796DC363B7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2698780844"/>
      </p:ext>
    </p:extLst>
  </p:cSld>
  <p:clrMapOvr>
    <a:masterClrMapping/>
  </p:clrMapOvr>
  <p:hf hdr="0" dt="0"/>
  <p:extLst>
    <p:ext uri="{DCECCB84-F9BA-43D5-87BE-67443E8EF086}">
      <p15:sldGuideLst xmlns:p15="http://schemas.microsoft.com/office/powerpoint/2012/main">
        <p15:guide id="1"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cover ONLY">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0911E0C-7937-ADC9-C163-8D654C0AB1C5}"/>
              </a:ext>
            </a:extLst>
          </p:cNvPr>
          <p:cNvSpPr>
            <a:spLocks noGrp="1"/>
          </p:cNvSpPr>
          <p:nvPr>
            <p:ph type="ftr" sz="quarter" idx="3"/>
          </p:nvPr>
        </p:nvSpPr>
        <p:spPr>
          <a:xfrm>
            <a:off x="518465" y="6406416"/>
            <a:ext cx="10777678" cy="123111"/>
          </a:xfrm>
          <a:prstGeom prst="rect">
            <a:avLst/>
          </a:prstGeom>
        </p:spPr>
        <p:txBody>
          <a:bodyPr vert="horz" lIns="0" tIns="0" rIns="0" bIns="0" rtlCol="0" anchor="b" anchorCtr="0"/>
          <a:lstStyle>
            <a:lvl1pPr algn="l">
              <a:defRPr sz="1000">
                <a:solidFill>
                  <a:srgbClr val="454341"/>
                </a:solidFill>
                <a:latin typeface="+mn-lt"/>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10pt, vertical alignment set to ‘Bottom’. All footer info to go here including * notes – just start a new sentence.</a:t>
            </a:r>
          </a:p>
        </p:txBody>
      </p:sp>
    </p:spTree>
    <p:extLst>
      <p:ext uri="{BB962C8B-B14F-4D97-AF65-F5344CB8AC3E}">
        <p14:creationId xmlns:p14="http://schemas.microsoft.com/office/powerpoint/2010/main" val="81791968"/>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Tree>
    <p:extLst>
      <p:ext uri="{BB962C8B-B14F-4D97-AF65-F5344CB8AC3E}">
        <p14:creationId xmlns:p14="http://schemas.microsoft.com/office/powerpoint/2010/main" val="1733996642"/>
      </p:ext>
    </p:extLst>
  </p:cSld>
  <p:clrMap bg1="lt1" tx1="dk1" bg2="lt2" tx2="dk2" accent1="accent1" accent2="accent2" accent3="accent3" accent4="accent4" accent5="accent5" accent6="accent6" hlink="hlink" folHlink="folHlink"/>
  <p:sldLayoutIdLst>
    <p:sldLayoutId id="2147483684" r:id="rId1"/>
    <p:sldLayoutId id="2147483663" r:id="rId2"/>
    <p:sldLayoutId id="2147483650" r:id="rId3"/>
    <p:sldLayoutId id="2147483676" r:id="rId4"/>
    <p:sldLayoutId id="2147483751" r:id="rId5"/>
  </p:sldLayoutIdLst>
  <p:hf hdr="0" dt="0"/>
  <p:txStyles>
    <p:titleStyle>
      <a:lvl1pPr marL="0" indent="0" algn="l" defTabSz="914400" rtl="0" eaLnBrk="1" latinLnBrk="0" hangingPunct="1">
        <a:lnSpc>
          <a:spcPct val="100000"/>
        </a:lnSpc>
        <a:spcBef>
          <a:spcPct val="0"/>
        </a:spcBef>
        <a:buNone/>
        <a:tabLst>
          <a:tab pos="4043363" algn="l"/>
        </a:tabLst>
        <a:defRPr sz="2800" b="1" kern="1200" baseline="0">
          <a:solidFill>
            <a:schemeClr val="accent1"/>
          </a:solidFill>
          <a:latin typeface="+mj-lt"/>
          <a:ea typeface="SimSun"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25" userDrawn="1">
          <p15:clr>
            <a:srgbClr val="F26B43"/>
          </p15:clr>
        </p15:guide>
        <p15:guide id="3" pos="7355" userDrawn="1">
          <p15:clr>
            <a:srgbClr val="F26B43"/>
          </p15:clr>
        </p15:guide>
        <p15:guide id="4" orient="horz" pos="391" userDrawn="1">
          <p15:clr>
            <a:srgbClr val="F26B43"/>
          </p15:clr>
        </p15:guide>
        <p15:guide id="5" pos="3659" userDrawn="1">
          <p15:clr>
            <a:srgbClr val="F26B43"/>
          </p15:clr>
        </p15:guide>
        <p15:guide id="6" orient="horz" pos="3974" userDrawn="1">
          <p15:clr>
            <a:srgbClr val="F26B43"/>
          </p15:clr>
        </p15:guide>
        <p15:guide id="7" pos="3999" userDrawn="1">
          <p15:clr>
            <a:srgbClr val="F26B43"/>
          </p15:clr>
        </p15:guide>
        <p15:guide id="8" orient="horz" pos="504" userDrawn="1">
          <p15:clr>
            <a:srgbClr val="F26B43"/>
          </p15:clr>
        </p15:guide>
        <p15:guide id="9" pos="2457" userDrawn="1">
          <p15:clr>
            <a:srgbClr val="F26B43"/>
          </p15:clr>
        </p15:guide>
        <p15:guide id="10" pos="2774" userDrawn="1">
          <p15:clr>
            <a:srgbClr val="F26B43"/>
          </p15:clr>
        </p15:guide>
        <p15:guide id="11" pos="4906" userDrawn="1">
          <p15:clr>
            <a:srgbClr val="F26B43"/>
          </p15:clr>
        </p15:guide>
        <p15:guide id="12" pos="52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
        <p:nvSpPr>
          <p:cNvPr id="5" name="Rectangle 4">
            <a:extLst>
              <a:ext uri="{FF2B5EF4-FFF2-40B4-BE49-F238E27FC236}">
                <a16:creationId xmlns:a16="http://schemas.microsoft.com/office/drawing/2014/main" id="{65DD4A1F-EFD8-4D8C-24C4-7ADDE6618466}"/>
              </a:ext>
            </a:extLst>
          </p:cNvPr>
          <p:cNvSpPr/>
          <p:nvPr userDrawn="1"/>
        </p:nvSpPr>
        <p:spPr>
          <a:xfrm>
            <a:off x="5496" y="0"/>
            <a:ext cx="12192000" cy="433137"/>
          </a:xfrm>
          <a:prstGeom prst="rect">
            <a:avLst/>
          </a:prstGeom>
          <a:solidFill>
            <a:srgbClr val="81BC26"/>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19328473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hdr="0" dt="0"/>
  <p:txStyles>
    <p:titleStyle>
      <a:lvl1pPr marL="0" indent="0" algn="l" defTabSz="914400" rtl="0" eaLnBrk="1" latinLnBrk="0" hangingPunct="1">
        <a:lnSpc>
          <a:spcPct val="100000"/>
        </a:lnSpc>
        <a:spcBef>
          <a:spcPct val="0"/>
        </a:spcBef>
        <a:buNone/>
        <a:tabLst>
          <a:tab pos="4043363" algn="l"/>
        </a:tabLst>
        <a:defRPr sz="2800" b="1" kern="1200" baseline="0">
          <a:solidFill>
            <a:schemeClr val="accent1"/>
          </a:solidFill>
          <a:latin typeface="+mj-lt"/>
          <a:ea typeface="SimSun"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25">
          <p15:clr>
            <a:srgbClr val="F26B43"/>
          </p15:clr>
        </p15:guide>
        <p15:guide id="3" pos="7355">
          <p15:clr>
            <a:srgbClr val="F26B43"/>
          </p15:clr>
        </p15:guide>
        <p15:guide id="4" orient="horz" pos="391">
          <p15:clr>
            <a:srgbClr val="F26B43"/>
          </p15:clr>
        </p15:guide>
        <p15:guide id="5" pos="3659">
          <p15:clr>
            <a:srgbClr val="F26B43"/>
          </p15:clr>
        </p15:guide>
        <p15:guide id="6" orient="horz" pos="3974">
          <p15:clr>
            <a:srgbClr val="F26B43"/>
          </p15:clr>
        </p15:guide>
        <p15:guide id="7" pos="3999">
          <p15:clr>
            <a:srgbClr val="F26B43"/>
          </p15:clr>
        </p15:guide>
        <p15:guide id="8" orient="horz" pos="504">
          <p15:clr>
            <a:srgbClr val="F26B43"/>
          </p15:clr>
        </p15:guide>
        <p15:guide id="9" pos="2457">
          <p15:clr>
            <a:srgbClr val="F26B43"/>
          </p15:clr>
        </p15:guide>
        <p15:guide id="10" pos="2774">
          <p15:clr>
            <a:srgbClr val="F26B43"/>
          </p15:clr>
        </p15:guide>
        <p15:guide id="11" pos="4906">
          <p15:clr>
            <a:srgbClr val="F26B43"/>
          </p15:clr>
        </p15:guide>
        <p15:guide id="12" pos="522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
        <p:nvSpPr>
          <p:cNvPr id="5" name="Rectangle 4">
            <a:extLst>
              <a:ext uri="{FF2B5EF4-FFF2-40B4-BE49-F238E27FC236}">
                <a16:creationId xmlns:a16="http://schemas.microsoft.com/office/drawing/2014/main" id="{65DD4A1F-EFD8-4D8C-24C4-7ADDE6618466}"/>
              </a:ext>
            </a:extLst>
          </p:cNvPr>
          <p:cNvSpPr/>
          <p:nvPr userDrawn="1"/>
        </p:nvSpPr>
        <p:spPr>
          <a:xfrm>
            <a:off x="-2455" y="0"/>
            <a:ext cx="12192000" cy="433137"/>
          </a:xfrm>
          <a:prstGeom prst="rect">
            <a:avLst/>
          </a:prstGeom>
          <a:solidFill>
            <a:srgbClr val="E9BFCE"/>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106518781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hf hdr="0" dt="0"/>
  <p:txStyles>
    <p:titleStyle>
      <a:lvl1pPr marL="0" indent="0" algn="l" defTabSz="914400" rtl="0" eaLnBrk="1" latinLnBrk="0" hangingPunct="1">
        <a:lnSpc>
          <a:spcPct val="100000"/>
        </a:lnSpc>
        <a:spcBef>
          <a:spcPct val="0"/>
        </a:spcBef>
        <a:buNone/>
        <a:tabLst>
          <a:tab pos="4043363" algn="l"/>
        </a:tabLst>
        <a:defRPr sz="2800" b="1" kern="1200" baseline="0">
          <a:solidFill>
            <a:schemeClr val="accent1"/>
          </a:solidFill>
          <a:latin typeface="+mj-lt"/>
          <a:ea typeface="SimSun"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25">
          <p15:clr>
            <a:srgbClr val="F26B43"/>
          </p15:clr>
        </p15:guide>
        <p15:guide id="3" pos="7355">
          <p15:clr>
            <a:srgbClr val="F26B43"/>
          </p15:clr>
        </p15:guide>
        <p15:guide id="4" orient="horz" pos="391">
          <p15:clr>
            <a:srgbClr val="F26B43"/>
          </p15:clr>
        </p15:guide>
        <p15:guide id="5" pos="3659">
          <p15:clr>
            <a:srgbClr val="F26B43"/>
          </p15:clr>
        </p15:guide>
        <p15:guide id="6" orient="horz" pos="3974">
          <p15:clr>
            <a:srgbClr val="F26B43"/>
          </p15:clr>
        </p15:guide>
        <p15:guide id="7" pos="3999">
          <p15:clr>
            <a:srgbClr val="F26B43"/>
          </p15:clr>
        </p15:guide>
        <p15:guide id="8" orient="horz" pos="504">
          <p15:clr>
            <a:srgbClr val="F26B43"/>
          </p15:clr>
        </p15:guide>
        <p15:guide id="9" pos="2457">
          <p15:clr>
            <a:srgbClr val="F26B43"/>
          </p15:clr>
        </p15:guide>
        <p15:guide id="10" pos="2774">
          <p15:clr>
            <a:srgbClr val="F26B43"/>
          </p15:clr>
        </p15:guide>
        <p15:guide id="11" pos="4906">
          <p15:clr>
            <a:srgbClr val="F26B43"/>
          </p15:clr>
        </p15:guide>
        <p15:guide id="12" pos="52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
        <p:nvSpPr>
          <p:cNvPr id="5" name="Rectangle 4">
            <a:extLst>
              <a:ext uri="{FF2B5EF4-FFF2-40B4-BE49-F238E27FC236}">
                <a16:creationId xmlns:a16="http://schemas.microsoft.com/office/drawing/2014/main" id="{65DD4A1F-EFD8-4D8C-24C4-7ADDE6618466}"/>
              </a:ext>
            </a:extLst>
          </p:cNvPr>
          <p:cNvSpPr/>
          <p:nvPr userDrawn="1"/>
        </p:nvSpPr>
        <p:spPr>
          <a:xfrm>
            <a:off x="-2455" y="0"/>
            <a:ext cx="12192000" cy="433137"/>
          </a:xfrm>
          <a:prstGeom prst="rect">
            <a:avLst/>
          </a:prstGeom>
          <a:solidFill>
            <a:srgbClr val="EEDF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274780316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hdr="0" dt="0"/>
  <p:txStyles>
    <p:titleStyle>
      <a:lvl1pPr marL="0" indent="0" algn="l" defTabSz="914400" rtl="0" eaLnBrk="1" latinLnBrk="0" hangingPunct="1">
        <a:lnSpc>
          <a:spcPct val="100000"/>
        </a:lnSpc>
        <a:spcBef>
          <a:spcPct val="0"/>
        </a:spcBef>
        <a:buNone/>
        <a:tabLst>
          <a:tab pos="4043363" algn="l"/>
        </a:tabLst>
        <a:defRPr sz="2800" b="1" kern="1200" baseline="0">
          <a:solidFill>
            <a:schemeClr val="accent1"/>
          </a:solidFill>
          <a:latin typeface="+mj-lt"/>
          <a:ea typeface="SimSun"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25">
          <p15:clr>
            <a:srgbClr val="F26B43"/>
          </p15:clr>
        </p15:guide>
        <p15:guide id="3" pos="7355">
          <p15:clr>
            <a:srgbClr val="F26B43"/>
          </p15:clr>
        </p15:guide>
        <p15:guide id="4" orient="horz" pos="391">
          <p15:clr>
            <a:srgbClr val="F26B43"/>
          </p15:clr>
        </p15:guide>
        <p15:guide id="5" pos="3659">
          <p15:clr>
            <a:srgbClr val="F26B43"/>
          </p15:clr>
        </p15:guide>
        <p15:guide id="6" orient="horz" pos="3974">
          <p15:clr>
            <a:srgbClr val="F26B43"/>
          </p15:clr>
        </p15:guide>
        <p15:guide id="7" pos="3999">
          <p15:clr>
            <a:srgbClr val="F26B43"/>
          </p15:clr>
        </p15:guide>
        <p15:guide id="8" orient="horz" pos="504">
          <p15:clr>
            <a:srgbClr val="F26B43"/>
          </p15:clr>
        </p15:guide>
        <p15:guide id="9" pos="2457">
          <p15:clr>
            <a:srgbClr val="F26B43"/>
          </p15:clr>
        </p15:guide>
        <p15:guide id="10" pos="2774">
          <p15:clr>
            <a:srgbClr val="F26B43"/>
          </p15:clr>
        </p15:guide>
        <p15:guide id="11" pos="4906">
          <p15:clr>
            <a:srgbClr val="F26B43"/>
          </p15:clr>
        </p15:guide>
        <p15:guide id="12" pos="52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454341"/>
                </a:solidFill>
              </a:rPr>
              <a:pPr algn="r"/>
              <a:t>‹#›</a:t>
            </a:fld>
            <a:endParaRPr lang="en-GB" sz="800">
              <a:solidFill>
                <a:srgbClr val="454341"/>
              </a:solidFill>
            </a:endParaRPr>
          </a:p>
        </p:txBody>
      </p:sp>
      <p:sp>
        <p:nvSpPr>
          <p:cNvPr id="5" name="Rectangle 4">
            <a:extLst>
              <a:ext uri="{FF2B5EF4-FFF2-40B4-BE49-F238E27FC236}">
                <a16:creationId xmlns:a16="http://schemas.microsoft.com/office/drawing/2014/main" id="{65DD4A1F-EFD8-4D8C-24C4-7ADDE6618466}"/>
              </a:ext>
            </a:extLst>
          </p:cNvPr>
          <p:cNvSpPr/>
          <p:nvPr userDrawn="1"/>
        </p:nvSpPr>
        <p:spPr>
          <a:xfrm>
            <a:off x="-2951" y="0"/>
            <a:ext cx="12192000" cy="433137"/>
          </a:xfrm>
          <a:prstGeom prst="rect">
            <a:avLst/>
          </a:prstGeom>
          <a:solidFill>
            <a:srgbClr val="C32A2B"/>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69652721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marL="0" indent="0" algn="l" defTabSz="914400" rtl="0" eaLnBrk="1" latinLnBrk="0" hangingPunct="1">
        <a:lnSpc>
          <a:spcPct val="100000"/>
        </a:lnSpc>
        <a:spcBef>
          <a:spcPct val="0"/>
        </a:spcBef>
        <a:buNone/>
        <a:tabLst>
          <a:tab pos="4043363" algn="l"/>
        </a:tabLst>
        <a:defRPr sz="2800" b="1" kern="1200" baseline="0">
          <a:solidFill>
            <a:schemeClr val="accent1"/>
          </a:solidFill>
          <a:latin typeface="+mj-lt"/>
          <a:ea typeface="SimSun"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25">
          <p15:clr>
            <a:srgbClr val="F26B43"/>
          </p15:clr>
        </p15:guide>
        <p15:guide id="3" pos="7355">
          <p15:clr>
            <a:srgbClr val="F26B43"/>
          </p15:clr>
        </p15:guide>
        <p15:guide id="4" orient="horz" pos="391">
          <p15:clr>
            <a:srgbClr val="F26B43"/>
          </p15:clr>
        </p15:guide>
        <p15:guide id="5" pos="3659">
          <p15:clr>
            <a:srgbClr val="F26B43"/>
          </p15:clr>
        </p15:guide>
        <p15:guide id="6" orient="horz" pos="3974">
          <p15:clr>
            <a:srgbClr val="F26B43"/>
          </p15:clr>
        </p15:guide>
        <p15:guide id="7" pos="3999">
          <p15:clr>
            <a:srgbClr val="F26B43"/>
          </p15:clr>
        </p15:guide>
        <p15:guide id="8" orient="horz" pos="504">
          <p15:clr>
            <a:srgbClr val="F26B43"/>
          </p15:clr>
        </p15:guide>
        <p15:guide id="9" pos="2457">
          <p15:clr>
            <a:srgbClr val="F26B43"/>
          </p15:clr>
        </p15:guide>
        <p15:guide id="10" pos="2774">
          <p15:clr>
            <a:srgbClr val="F26B43"/>
          </p15:clr>
        </p15:guide>
        <p15:guide id="11" pos="4906">
          <p15:clr>
            <a:srgbClr val="F26B43"/>
          </p15:clr>
        </p15:guide>
        <p15:guide id="12" pos="522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71C7D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402535"/>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729" r:id="rId4"/>
    <p:sldLayoutId id="2147483730" r:id="rId5"/>
  </p:sldLayoutIdLst>
  <p:hf hdr="0" dt="0"/>
  <p:txStyles>
    <p:titleStyle>
      <a:lvl1pPr algn="l" defTabSz="914400" rtl="0" eaLnBrk="1" latinLnBrk="0" hangingPunct="1">
        <a:lnSpc>
          <a:spcPct val="100000"/>
        </a:lnSpc>
        <a:spcBef>
          <a:spcPct val="0"/>
        </a:spcBef>
        <a:buNone/>
        <a:defRPr sz="3800" b="1"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pos="325" userDrawn="1">
          <p15:clr>
            <a:srgbClr val="F26B43"/>
          </p15:clr>
        </p15:guide>
        <p15:guide id="3" pos="7355" userDrawn="1">
          <p15:clr>
            <a:srgbClr val="F26B43"/>
          </p15:clr>
        </p15:guide>
        <p15:guide id="4" orient="horz" pos="4088" userDrawn="1">
          <p15:clr>
            <a:srgbClr val="F26B43"/>
          </p15:clr>
        </p15:guide>
        <p15:guide id="5" orient="horz" pos="3974" userDrawn="1">
          <p15:clr>
            <a:srgbClr val="F26B43"/>
          </p15:clr>
        </p15:guide>
        <p15:guide id="6" orient="horz" pos="504" userDrawn="1">
          <p15:clr>
            <a:srgbClr val="F26B43"/>
          </p15:clr>
        </p15:guide>
        <p15:guide id="7" pos="2457" userDrawn="1">
          <p15:clr>
            <a:srgbClr val="F26B43"/>
          </p15:clr>
        </p15:guide>
        <p15:guide id="8" pos="2774" userDrawn="1">
          <p15:clr>
            <a:srgbClr val="F26B43"/>
          </p15:clr>
        </p15:guide>
        <p15:guide id="9" pos="3659" userDrawn="1">
          <p15:clr>
            <a:srgbClr val="F26B43"/>
          </p15:clr>
        </p15:guide>
        <p15:guide id="10" pos="4906" userDrawn="1">
          <p15:clr>
            <a:srgbClr val="F26B43"/>
          </p15:clr>
        </p15:guide>
        <p15:guide id="11" pos="5223" userDrawn="1">
          <p15:clr>
            <a:srgbClr val="F26B43"/>
          </p15:clr>
        </p15:guide>
        <p15:guide id="12" pos="3999" userDrawn="1">
          <p15:clr>
            <a:srgbClr val="F26B43"/>
          </p15:clr>
        </p15:guide>
        <p15:guide id="13" orient="horz" pos="1253" userDrawn="1">
          <p15:clr>
            <a:srgbClr val="F26B43"/>
          </p15:clr>
        </p15:guide>
        <p15:guide id="14" orient="horz" pos="1389" userDrawn="1">
          <p15:clr>
            <a:srgbClr val="F26B43"/>
          </p15:clr>
        </p15:guide>
        <p15:guide id="15" orient="horz" pos="1525"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Title 1"/>
          <p:cNvSpPr txBox="1">
            <a:spLocks/>
          </p:cNvSpPr>
          <p:nvPr userDrawn="1"/>
        </p:nvSpPr>
        <p:spPr>
          <a:xfrm>
            <a:off x="518699" y="557241"/>
            <a:ext cx="6241816" cy="498598"/>
          </a:xfrm>
          <a:prstGeom prst="rect">
            <a:avLst/>
          </a:prstGeom>
        </p:spPr>
        <p:txBody>
          <a:bodyPr lIns="0" tIns="0" rIns="0" bIns="0">
            <a:spAutoFit/>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r>
              <a:rPr lang="en-US" sz="3600">
                <a:solidFill>
                  <a:srgbClr val="454341"/>
                </a:solidFill>
              </a:rPr>
              <a:t>FOR MORE INFORMATION</a:t>
            </a:r>
            <a:endParaRPr lang="en-GB" sz="3600">
              <a:solidFill>
                <a:srgbClr val="454341"/>
              </a:solidFill>
            </a:endParaRPr>
          </a:p>
        </p:txBody>
      </p:sp>
      <p:pic>
        <p:nvPicPr>
          <p:cNvPr id="2" name="Picture 1">
            <a:extLst>
              <a:ext uri="{FF2B5EF4-FFF2-40B4-BE49-F238E27FC236}">
                <a16:creationId xmlns:a16="http://schemas.microsoft.com/office/drawing/2014/main" id="{53B4FA72-3595-8734-CFF4-59EA4217403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19564" y="482813"/>
            <a:ext cx="3144335" cy="660124"/>
          </a:xfrm>
          <a:prstGeom prst="rect">
            <a:avLst/>
          </a:prstGeom>
        </p:spPr>
      </p:pic>
      <p:pic>
        <p:nvPicPr>
          <p:cNvPr id="9" name="Picture 8" descr="A black and grey square with a square and a square with a square with a square with a square with a square with a square with a square with a square with a square with a square with&#10;&#10;Description automatically generated">
            <a:extLst>
              <a:ext uri="{FF2B5EF4-FFF2-40B4-BE49-F238E27FC236}">
                <a16:creationId xmlns:a16="http://schemas.microsoft.com/office/drawing/2014/main" id="{101E4DAA-C5B0-7A69-54B0-8E86122441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57" y="3837735"/>
            <a:ext cx="1829174" cy="456506"/>
          </a:xfrm>
          <a:prstGeom prst="rect">
            <a:avLst/>
          </a:prstGeom>
        </p:spPr>
      </p:pic>
      <p:sp>
        <p:nvSpPr>
          <p:cNvPr id="10" name="Title 1">
            <a:extLst>
              <a:ext uri="{FF2B5EF4-FFF2-40B4-BE49-F238E27FC236}">
                <a16:creationId xmlns:a16="http://schemas.microsoft.com/office/drawing/2014/main" id="{538CF942-A20D-475E-AB1B-41AB8C06E758}"/>
              </a:ext>
            </a:extLst>
          </p:cNvPr>
          <p:cNvSpPr txBox="1">
            <a:spLocks/>
          </p:cNvSpPr>
          <p:nvPr userDrawn="1"/>
        </p:nvSpPr>
        <p:spPr>
          <a:xfrm>
            <a:off x="542828" y="4370230"/>
            <a:ext cx="6241816" cy="276999"/>
          </a:xfrm>
          <a:prstGeom prst="rect">
            <a:avLst/>
          </a:prstGeom>
        </p:spPr>
        <p:txBody>
          <a:bodyPr lIns="0" tIns="0" rIns="0" bIns="0">
            <a:spAutoFit/>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r>
              <a:rPr lang="en-US" sz="2000" err="1">
                <a:solidFill>
                  <a:srgbClr val="454341"/>
                </a:solidFill>
              </a:rPr>
              <a:t>WeAreUndefeatable.co.uk</a:t>
            </a:r>
            <a:endParaRPr lang="en-US" sz="2000">
              <a:solidFill>
                <a:srgbClr val="454341"/>
              </a:solidFill>
            </a:endParaRPr>
          </a:p>
        </p:txBody>
      </p:sp>
      <p:pic>
        <p:nvPicPr>
          <p:cNvPr id="4" name="Picture 3" descr="A group of logos on a black background&#10;&#10;Description automatically generated">
            <a:extLst>
              <a:ext uri="{FF2B5EF4-FFF2-40B4-BE49-F238E27FC236}">
                <a16:creationId xmlns:a16="http://schemas.microsoft.com/office/drawing/2014/main" id="{F28F9072-A951-64BE-A85B-6B1A82B75F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31980" y="5211382"/>
            <a:ext cx="7772400" cy="1165860"/>
          </a:xfrm>
          <a:prstGeom prst="rect">
            <a:avLst/>
          </a:prstGeom>
        </p:spPr>
      </p:pic>
    </p:spTree>
    <p:extLst>
      <p:ext uri="{BB962C8B-B14F-4D97-AF65-F5344CB8AC3E}">
        <p14:creationId xmlns:p14="http://schemas.microsoft.com/office/powerpoint/2010/main" val="2896060834"/>
      </p:ext>
    </p:extLst>
  </p:cSld>
  <p:clrMap bg1="lt1" tx1="dk1" bg2="lt2" tx2="dk2" accent1="accent1" accent2="accent2" accent3="accent3" accent4="accent4" accent5="accent5" accent6="accent6" hlink="hlink" folHlink="folHlink"/>
  <p:sldLayoutIdLst>
    <p:sldLayoutId id="2147483692" r:id="rId1"/>
  </p:sldLayoutIdLst>
  <p:hf sldNum="0" hdr="0" ftr="0" dt="0"/>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397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3.sv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2.png"/><Relationship Id="rId16" Type="http://schemas.openxmlformats.org/officeDocument/2006/relationships/image" Target="../media/image45.svg"/><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chart" Target="../charts/chart12.xml"/><Relationship Id="rId9" Type="http://schemas.openxmlformats.org/officeDocument/2006/relationships/image" Target="../media/image38.png"/><Relationship Id="rId14" Type="http://schemas.openxmlformats.org/officeDocument/2006/relationships/image" Target="../media/image43.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8.xml"/><Relationship Id="rId5" Type="http://schemas.openxmlformats.org/officeDocument/2006/relationships/image" Target="../media/image50.sv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hyperlink" Target="weareundefeatable.co.uk/big-talk" TargetMode="External"/><Relationship Id="rId1" Type="http://schemas.openxmlformats.org/officeDocument/2006/relationships/slideLayout" Target="../slideLayouts/slideLayout1.xml"/><Relationship Id="rId6" Type="http://schemas.openxmlformats.org/officeDocument/2006/relationships/hyperlink" Target="https://insight-angels.datatile.eu/view/d45c0728-36bc-4f50-af38-374dbca5b037"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FB5B07B-7966-59FF-0B70-4CB1584B5FB2}"/>
              </a:ext>
            </a:extLst>
          </p:cNvPr>
          <p:cNvSpPr>
            <a:spLocks noGrp="1"/>
          </p:cNvSpPr>
          <p:nvPr>
            <p:ph type="title"/>
          </p:nvPr>
        </p:nvSpPr>
        <p:spPr/>
        <p:txBody>
          <a:bodyPr/>
          <a:lstStyle/>
          <a:p>
            <a:endParaRPr lang="en-GB"/>
          </a:p>
        </p:txBody>
      </p:sp>
      <p:sp>
        <p:nvSpPr>
          <p:cNvPr id="15" name="Text Placeholder 14">
            <a:extLst>
              <a:ext uri="{FF2B5EF4-FFF2-40B4-BE49-F238E27FC236}">
                <a16:creationId xmlns:a16="http://schemas.microsoft.com/office/drawing/2014/main" id="{A6628939-BF8C-C917-9D9F-5AED433D7E2E}"/>
              </a:ext>
            </a:extLst>
          </p:cNvPr>
          <p:cNvSpPr>
            <a:spLocks noGrp="1"/>
          </p:cNvSpPr>
          <p:nvPr>
            <p:ph type="body" sz="quarter" idx="13"/>
          </p:nvPr>
        </p:nvSpPr>
        <p:spPr/>
        <p:txBody>
          <a:bodyPr/>
          <a:lstStyle/>
          <a:p>
            <a:endParaRPr lang="en-GB"/>
          </a:p>
        </p:txBody>
      </p:sp>
      <p:sp>
        <p:nvSpPr>
          <p:cNvPr id="16" name="Text Placeholder 15">
            <a:extLst>
              <a:ext uri="{FF2B5EF4-FFF2-40B4-BE49-F238E27FC236}">
                <a16:creationId xmlns:a16="http://schemas.microsoft.com/office/drawing/2014/main" id="{95223678-294E-747D-B9F3-003C7DD6723F}"/>
              </a:ext>
            </a:extLst>
          </p:cNvPr>
          <p:cNvSpPr>
            <a:spLocks noGrp="1"/>
          </p:cNvSpPr>
          <p:nvPr>
            <p:ph type="body" sz="quarter" idx="14"/>
          </p:nvPr>
        </p:nvSpPr>
        <p:spPr/>
        <p:txBody>
          <a:bodyPr/>
          <a:lstStyle/>
          <a:p>
            <a:endParaRPr lang="en-GB"/>
          </a:p>
        </p:txBody>
      </p:sp>
      <p:sp>
        <p:nvSpPr>
          <p:cNvPr id="17" name="Text Placeholder 16">
            <a:extLst>
              <a:ext uri="{FF2B5EF4-FFF2-40B4-BE49-F238E27FC236}">
                <a16:creationId xmlns:a16="http://schemas.microsoft.com/office/drawing/2014/main" id="{19D716D4-7DD8-48F4-40EF-9050C038C2E0}"/>
              </a:ext>
            </a:extLst>
          </p:cNvPr>
          <p:cNvSpPr>
            <a:spLocks noGrp="1"/>
          </p:cNvSpPr>
          <p:nvPr>
            <p:ph type="body" sz="quarter" idx="15"/>
          </p:nvPr>
        </p:nvSpPr>
        <p:spPr/>
        <p:txBody>
          <a:bodyPr/>
          <a:lstStyle/>
          <a:p>
            <a:endParaRPr lang="en-GB"/>
          </a:p>
        </p:txBody>
      </p:sp>
      <p:pic>
        <p:nvPicPr>
          <p:cNvPr id="10" name="Picture 9" descr="A person with no shirt&#10;&#10;Description automatically generated">
            <a:extLst>
              <a:ext uri="{FF2B5EF4-FFF2-40B4-BE49-F238E27FC236}">
                <a16:creationId xmlns:a16="http://schemas.microsoft.com/office/drawing/2014/main" id="{20D81E93-DEDD-8CFD-9D59-B071822953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Google Shape;179;p10" descr="A close up of a sign&#10;&#10;Description automatically generated">
            <a:extLst>
              <a:ext uri="{FF2B5EF4-FFF2-40B4-BE49-F238E27FC236}">
                <a16:creationId xmlns:a16="http://schemas.microsoft.com/office/drawing/2014/main" id="{6827E9D8-54D3-D4D6-0A79-5316EA44B02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94777" y="482220"/>
            <a:ext cx="2645656" cy="459123"/>
          </a:xfrm>
          <a:prstGeom prst="rect">
            <a:avLst/>
          </a:prstGeom>
          <a:noFill/>
          <a:ln>
            <a:noFill/>
          </a:ln>
        </p:spPr>
      </p:pic>
      <p:sp>
        <p:nvSpPr>
          <p:cNvPr id="23" name="TextBox 22">
            <a:extLst>
              <a:ext uri="{FF2B5EF4-FFF2-40B4-BE49-F238E27FC236}">
                <a16:creationId xmlns:a16="http://schemas.microsoft.com/office/drawing/2014/main" id="{36DC7C1D-FC18-4DED-F0E2-DDCDED15D6C2}"/>
              </a:ext>
            </a:extLst>
          </p:cNvPr>
          <p:cNvSpPr txBox="1"/>
          <p:nvPr/>
        </p:nvSpPr>
        <p:spPr>
          <a:xfrm>
            <a:off x="500904" y="3210729"/>
            <a:ext cx="3264272" cy="1789977"/>
          </a:xfrm>
          <a:prstGeom prst="rect">
            <a:avLst/>
          </a:prstGeom>
          <a:noFill/>
        </p:spPr>
        <p:txBody>
          <a:bodyPr wrap="square" lIns="0" tIns="0" rIns="0" bIns="0" anchor="t">
            <a:spAutoFit/>
          </a:bodyPr>
          <a:lstStyle/>
          <a:p>
            <a:pPr>
              <a:lnSpc>
                <a:spcPts val="2200"/>
              </a:lnSpc>
              <a:spcBef>
                <a:spcPts val="1000"/>
              </a:spcBef>
            </a:pPr>
            <a:r>
              <a:rPr lang="en-GB" sz="2000">
                <a:solidFill>
                  <a:schemeClr val="bg1"/>
                </a:solidFill>
              </a:rPr>
              <a:t>Understanding how to support people with long term health conditions to become more physically active</a:t>
            </a:r>
          </a:p>
          <a:p>
            <a:pPr>
              <a:lnSpc>
                <a:spcPts val="2200"/>
              </a:lnSpc>
              <a:spcBef>
                <a:spcPts val="1000"/>
              </a:spcBef>
            </a:pPr>
            <a:r>
              <a:rPr lang="en-GB" sz="1200">
                <a:solidFill>
                  <a:schemeClr val="bg1"/>
                </a:solidFill>
              </a:rPr>
              <a:t>Published April 2024</a:t>
            </a:r>
          </a:p>
          <a:p>
            <a:pPr>
              <a:lnSpc>
                <a:spcPts val="2200"/>
              </a:lnSpc>
            </a:pPr>
            <a:r>
              <a:rPr lang="en-GB" sz="1200">
                <a:solidFill>
                  <a:schemeClr val="bg1"/>
                </a:solidFill>
              </a:rPr>
              <a:t>Copyright 2024 We Are Undefeatable</a:t>
            </a:r>
          </a:p>
        </p:txBody>
      </p:sp>
      <p:pic>
        <p:nvPicPr>
          <p:cNvPr id="3" name="Picture 2" descr="A group of white logos&#10;&#10;Description automatically generated">
            <a:extLst>
              <a:ext uri="{FF2B5EF4-FFF2-40B4-BE49-F238E27FC236}">
                <a16:creationId xmlns:a16="http://schemas.microsoft.com/office/drawing/2014/main" id="{8B4DD3B9-0E6A-110E-0B15-D1C60F667E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6507" y="5419743"/>
            <a:ext cx="7772400" cy="1165860"/>
          </a:xfrm>
          <a:prstGeom prst="rect">
            <a:avLst/>
          </a:prstGeom>
        </p:spPr>
      </p:pic>
      <p:sp>
        <p:nvSpPr>
          <p:cNvPr id="4" name="Google Shape;160;p27">
            <a:extLst>
              <a:ext uri="{FF2B5EF4-FFF2-40B4-BE49-F238E27FC236}">
                <a16:creationId xmlns:a16="http://schemas.microsoft.com/office/drawing/2014/main" id="{6014BA15-DABC-0F56-33C0-36AF24D417E8}"/>
              </a:ext>
            </a:extLst>
          </p:cNvPr>
          <p:cNvSpPr txBox="1"/>
          <p:nvPr/>
        </p:nvSpPr>
        <p:spPr>
          <a:xfrm>
            <a:off x="515937" y="1695927"/>
            <a:ext cx="3128016" cy="1372271"/>
          </a:xfrm>
          <a:prstGeom prst="rect">
            <a:avLst/>
          </a:prstGeom>
          <a:solidFill>
            <a:srgbClr val="D8EEFD"/>
          </a:solidFill>
          <a:ln>
            <a:noFill/>
          </a:ln>
        </p:spPr>
        <p:txBody>
          <a:bodyPr spcFirstLastPara="1" wrap="square" lIns="180000" tIns="180000" rIns="180000" bIns="36000" anchor="t" anchorCtr="0">
            <a:spAutoFit/>
          </a:bodyPr>
          <a:lstStyle/>
          <a:p>
            <a:pPr>
              <a:lnSpc>
                <a:spcPts val="4500"/>
              </a:lnSpc>
            </a:pPr>
            <a:r>
              <a:rPr lang="en-GB" sz="5000" b="1">
                <a:solidFill>
                  <a:srgbClr val="004C74"/>
                </a:solidFill>
                <a:latin typeface="+mj-lt"/>
                <a:sym typeface="Nunito"/>
              </a:rPr>
              <a:t>BRIDGING</a:t>
            </a:r>
            <a:br>
              <a:rPr lang="en-GB" sz="5000" b="1">
                <a:solidFill>
                  <a:srgbClr val="004C74"/>
                </a:solidFill>
                <a:latin typeface="+mj-lt"/>
                <a:sym typeface="Nunito"/>
              </a:rPr>
            </a:br>
            <a:r>
              <a:rPr lang="en-GB" sz="5000" b="1">
                <a:solidFill>
                  <a:srgbClr val="004C74"/>
                </a:solidFill>
                <a:latin typeface="+mj-lt"/>
                <a:sym typeface="Nunito"/>
              </a:rPr>
              <a:t>THE GAP:</a:t>
            </a:r>
            <a:endParaRPr lang="en-GB" sz="4000">
              <a:solidFill>
                <a:schemeClr val="accent1"/>
              </a:solidFill>
            </a:endParaRPr>
          </a:p>
        </p:txBody>
      </p:sp>
    </p:spTree>
    <p:extLst>
      <p:ext uri="{BB962C8B-B14F-4D97-AF65-F5344CB8AC3E}">
        <p14:creationId xmlns:p14="http://schemas.microsoft.com/office/powerpoint/2010/main" val="75097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C74"/>
        </a:solidFill>
        <a:effectLst/>
      </p:bgPr>
    </p:bg>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9AB8A14D-95A6-E250-EEF9-492F08CBC315}"/>
              </a:ext>
            </a:extLst>
          </p:cNvPr>
          <p:cNvSpPr/>
          <p:nvPr/>
        </p:nvSpPr>
        <p:spPr>
          <a:xfrm>
            <a:off x="693088" y="1359672"/>
            <a:ext cx="10836304" cy="4142628"/>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10" name="Text Placeholder 9">
            <a:extLst>
              <a:ext uri="{FF2B5EF4-FFF2-40B4-BE49-F238E27FC236}">
                <a16:creationId xmlns:a16="http://schemas.microsoft.com/office/drawing/2014/main" id="{5E1A4691-B5F3-D2A5-F24C-A12AE538391A}"/>
              </a:ext>
            </a:extLst>
          </p:cNvPr>
          <p:cNvSpPr>
            <a:spLocks noGrp="1"/>
          </p:cNvSpPr>
          <p:nvPr>
            <p:ph type="body" sz="quarter" idx="11"/>
          </p:nvPr>
        </p:nvSpPr>
        <p:spPr>
          <a:xfrm>
            <a:off x="1202494" y="1687497"/>
            <a:ext cx="9787011" cy="3483005"/>
          </a:xfrm>
        </p:spPr>
        <p:txBody>
          <a:bodyPr/>
          <a:lstStyle/>
          <a:p>
            <a:pPr algn="ctr"/>
            <a:r>
              <a:rPr lang="en-GB" sz="4000" b="1" dirty="0">
                <a:solidFill>
                  <a:srgbClr val="004C74"/>
                </a:solidFill>
              </a:rPr>
              <a:t>“It is good for the body and soul</a:t>
            </a:r>
            <a:r>
              <a:rPr lang="en-GB" sz="4000" dirty="0">
                <a:solidFill>
                  <a:srgbClr val="004C74"/>
                </a:solidFill>
              </a:rPr>
              <a:t>. Fresh air is good, and some sun exposure. Activities that are social are good for the mind. Relieves boredom and monotony, sets challenges, can bring improvement physically and mentally.”</a:t>
            </a:r>
          </a:p>
          <a:p>
            <a:pPr algn="ctr"/>
            <a:r>
              <a:rPr lang="en-GB" sz="2000" b="1" dirty="0">
                <a:solidFill>
                  <a:srgbClr val="004C74"/>
                </a:solidFill>
              </a:rPr>
              <a:t>Family/friend/carer of person with a LTHC</a:t>
            </a:r>
          </a:p>
        </p:txBody>
      </p:sp>
    </p:spTree>
    <p:extLst>
      <p:ext uri="{BB962C8B-B14F-4D97-AF65-F5344CB8AC3E}">
        <p14:creationId xmlns:p14="http://schemas.microsoft.com/office/powerpoint/2010/main" val="5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45D4AD-88B6-5018-2594-C804B0A66954}"/>
              </a:ext>
            </a:extLst>
          </p:cNvPr>
          <p:cNvSpPr>
            <a:spLocks noGrp="1"/>
          </p:cNvSpPr>
          <p:nvPr>
            <p:ph type="title"/>
          </p:nvPr>
        </p:nvSpPr>
        <p:spPr/>
        <p:txBody>
          <a:bodyPr/>
          <a:lstStyle/>
          <a:p>
            <a:r>
              <a:rPr lang="en-GB">
                <a:solidFill>
                  <a:srgbClr val="004C74"/>
                </a:solidFill>
              </a:rPr>
              <a:t>THE MOTIVATIONS EXPRESSED FOR </a:t>
            </a:r>
            <a:br>
              <a:rPr lang="en-GB">
                <a:solidFill>
                  <a:srgbClr val="004C74"/>
                </a:solidFill>
              </a:rPr>
            </a:br>
            <a:r>
              <a:rPr lang="en-GB">
                <a:solidFill>
                  <a:srgbClr val="004C74"/>
                </a:solidFill>
              </a:rPr>
              <a:t>BEING ACTIVE FALL INTO THREE CATEGORIES</a:t>
            </a:r>
          </a:p>
        </p:txBody>
      </p:sp>
      <p:sp>
        <p:nvSpPr>
          <p:cNvPr id="3" name="Footer Placeholder 2">
            <a:extLst>
              <a:ext uri="{FF2B5EF4-FFF2-40B4-BE49-F238E27FC236}">
                <a16:creationId xmlns:a16="http://schemas.microsoft.com/office/drawing/2014/main" id="{F556219F-EF2E-280F-6994-1A92E04B0BFA}"/>
              </a:ext>
            </a:extLst>
          </p:cNvPr>
          <p:cNvSpPr>
            <a:spLocks noGrp="1"/>
          </p:cNvSpPr>
          <p:nvPr>
            <p:ph type="ftr" sz="quarter" idx="3"/>
          </p:nvPr>
        </p:nvSpPr>
        <p:spPr/>
        <p:txBody>
          <a:bodyPr/>
          <a:lstStyle/>
          <a:p>
            <a:pPr>
              <a:defRPr/>
            </a:pPr>
            <a:r>
              <a:rPr kumimoji="0" lang="en-US" sz="1000" b="1" i="0" u="none" strike="noStrike" kern="1200" cap="none" spc="0" normalizeH="0" baseline="0" noProof="0" dirty="0">
                <a:ln>
                  <a:noFill/>
                </a:ln>
                <a:solidFill>
                  <a:srgbClr val="454341"/>
                </a:solidFill>
                <a:effectLst/>
                <a:uLnTx/>
                <a:uFillTx/>
                <a:latin typeface="Tw Cen MT" panose="020B0602020104020603"/>
                <a:ea typeface="Verdana"/>
              </a:rPr>
              <a:t>Source: </a:t>
            </a:r>
            <a:r>
              <a:rPr kumimoji="0" lang="en-US" sz="1000" b="0" i="0" u="none" strike="noStrike" kern="1200" cap="none" spc="0" normalizeH="0" baseline="0" noProof="0" dirty="0">
                <a:ln>
                  <a:noFill/>
                </a:ln>
                <a:solidFill>
                  <a:srgbClr val="454341"/>
                </a:solidFill>
                <a:effectLst/>
                <a:uLnTx/>
                <a:uFillTx/>
                <a:latin typeface="Tw Cen MT" panose="020B0602020104020603"/>
                <a:ea typeface="Verdana"/>
              </a:rPr>
              <a:t>Q03. Would you be able to tell us, in as much detail as you feel comfortable giving, what motivates you to be more physically active? / Would you be able to tell us what you believe motivates people with long term health conditions to be more physically active?</a:t>
            </a:r>
            <a:r>
              <a:rPr lang="en-US" dirty="0">
                <a:latin typeface="Tw Cen MT" panose="020B0602020104020603"/>
                <a:ea typeface="Verdana"/>
              </a:rPr>
              <a:t> </a:t>
            </a:r>
            <a:r>
              <a:rPr lang="en-US" dirty="0">
                <a:ea typeface="Verdana"/>
                <a:cs typeface="+mn-lt"/>
              </a:rPr>
              <a:t>B</a:t>
            </a:r>
            <a:r>
              <a:rPr lang="en-US" dirty="0">
                <a:ea typeface="+mn-lt"/>
                <a:cs typeface="+mn-lt"/>
              </a:rPr>
              <a:t>ase: All respondents (n=2,241).</a:t>
            </a:r>
            <a:endParaRPr kumimoji="0" lang="en-US" sz="1000" b="0" i="0" u="none" strike="noStrike" kern="1200" cap="none" spc="0" normalizeH="0" baseline="0" noProof="0" dirty="0">
              <a:ln>
                <a:noFill/>
              </a:ln>
              <a:solidFill>
                <a:srgbClr val="454341"/>
              </a:solidFill>
              <a:effectLst/>
              <a:uLnTx/>
              <a:uFillTx/>
              <a:latin typeface="Tw Cen MT" panose="020B0602020104020603"/>
              <a:ea typeface="Verdana" panose="020B0604030504040204" pitchFamily="34" charset="0"/>
            </a:endParaRPr>
          </a:p>
        </p:txBody>
      </p:sp>
      <p:sp>
        <p:nvSpPr>
          <p:cNvPr id="9" name="Rectangle 8">
            <a:extLst>
              <a:ext uri="{FF2B5EF4-FFF2-40B4-BE49-F238E27FC236}">
                <a16:creationId xmlns:a16="http://schemas.microsoft.com/office/drawing/2014/main" id="{E296E244-76EA-90D1-1ADC-2279001CBE29}"/>
              </a:ext>
            </a:extLst>
          </p:cNvPr>
          <p:cNvSpPr/>
          <p:nvPr/>
        </p:nvSpPr>
        <p:spPr>
          <a:xfrm>
            <a:off x="526500" y="1647048"/>
            <a:ext cx="3373988" cy="113295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464240"/>
                </a:solidFill>
                <a:effectLst/>
                <a:uLnTx/>
                <a:uFillTx/>
                <a:latin typeface="Tw Cen MT" panose="020B0602020104020603"/>
                <a:ea typeface="+mn-ea"/>
                <a:cs typeface="+mn-cs"/>
              </a:rPr>
              <a:t>42%</a:t>
            </a:r>
            <a:endParaRPr kumimoji="0" lang="en-GB" sz="1500" b="1" i="0" u="none" strike="noStrike" kern="1200" cap="none" spc="0" normalizeH="0" baseline="0" noProof="0">
              <a:ln>
                <a:noFill/>
              </a:ln>
              <a:solidFill>
                <a:srgbClr val="464240"/>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64240"/>
                </a:solidFill>
                <a:effectLst/>
                <a:uLnTx/>
                <a:uFillTx/>
                <a:latin typeface="Tw Cen MT" panose="020B0602020104020603"/>
                <a:ea typeface="+mn-ea"/>
                <a:cs typeface="+mn-cs"/>
              </a:rPr>
              <a:t>Physical health/fitness</a:t>
            </a:r>
          </a:p>
        </p:txBody>
      </p:sp>
      <p:sp>
        <p:nvSpPr>
          <p:cNvPr id="10" name="Rectangle 9">
            <a:extLst>
              <a:ext uri="{FF2B5EF4-FFF2-40B4-BE49-F238E27FC236}">
                <a16:creationId xmlns:a16="http://schemas.microsoft.com/office/drawing/2014/main" id="{075F0C0A-D9EE-7DE8-178C-48B1E79DB7EE}"/>
              </a:ext>
            </a:extLst>
          </p:cNvPr>
          <p:cNvSpPr/>
          <p:nvPr/>
        </p:nvSpPr>
        <p:spPr>
          <a:xfrm>
            <a:off x="4403725" y="1647048"/>
            <a:ext cx="3384550" cy="113295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464240"/>
                </a:solidFill>
                <a:effectLst/>
                <a:uLnTx/>
                <a:uFillTx/>
                <a:latin typeface="Tw Cen MT" panose="020B0602020104020603"/>
                <a:ea typeface="+mn-ea"/>
                <a:cs typeface="+mn-cs"/>
              </a:rPr>
              <a:t>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64240"/>
                </a:solidFill>
                <a:effectLst/>
                <a:uLnTx/>
                <a:uFillTx/>
                <a:latin typeface="Tw Cen MT" panose="020B0602020104020603"/>
                <a:ea typeface="+mn-ea"/>
                <a:cs typeface="+mn-cs"/>
              </a:rPr>
              <a:t>Manage symptoms</a:t>
            </a:r>
          </a:p>
        </p:txBody>
      </p:sp>
      <p:sp>
        <p:nvSpPr>
          <p:cNvPr id="11" name="Rectangle 10">
            <a:extLst>
              <a:ext uri="{FF2B5EF4-FFF2-40B4-BE49-F238E27FC236}">
                <a16:creationId xmlns:a16="http://schemas.microsoft.com/office/drawing/2014/main" id="{35C286BD-E2EC-3706-6FD7-7D50ECB965F6}"/>
              </a:ext>
            </a:extLst>
          </p:cNvPr>
          <p:cNvSpPr/>
          <p:nvPr/>
        </p:nvSpPr>
        <p:spPr>
          <a:xfrm>
            <a:off x="8291513" y="1654863"/>
            <a:ext cx="3384550" cy="11329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464240"/>
                </a:solidFill>
                <a:effectLst/>
                <a:uLnTx/>
                <a:uFillTx/>
                <a:latin typeface="Tw Cen MT" panose="020B0602020104020603"/>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64240"/>
                </a:solidFill>
                <a:effectLst/>
                <a:uLnTx/>
                <a:uFillTx/>
                <a:latin typeface="Tw Cen MT" panose="020B0602020104020603"/>
                <a:ea typeface="+mn-ea"/>
                <a:cs typeface="+mn-cs"/>
              </a:rPr>
              <a:t>Mental health</a:t>
            </a:r>
          </a:p>
        </p:txBody>
      </p:sp>
      <p:sp>
        <p:nvSpPr>
          <p:cNvPr id="12" name="Rectangular Callout 11">
            <a:extLst>
              <a:ext uri="{FF2B5EF4-FFF2-40B4-BE49-F238E27FC236}">
                <a16:creationId xmlns:a16="http://schemas.microsoft.com/office/drawing/2014/main" id="{C5F7CE6B-1399-BFD4-D4F0-7123FC15D566}"/>
              </a:ext>
            </a:extLst>
          </p:cNvPr>
          <p:cNvSpPr/>
          <p:nvPr/>
        </p:nvSpPr>
        <p:spPr>
          <a:xfrm>
            <a:off x="515938" y="2937735"/>
            <a:ext cx="3384550" cy="794403"/>
          </a:xfrm>
          <a:prstGeom prst="wedgeRectCallout">
            <a:avLst>
              <a:gd name="adj1" fmla="val 33366"/>
              <a:gd name="adj2" fmla="val -95131"/>
            </a:avLst>
          </a:prstGeom>
          <a:solidFill>
            <a:schemeClr val="bg1"/>
          </a:solidFill>
          <a:ln w="635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“Weight loss, increase </a:t>
            </a:r>
            <a:b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b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strength and stamina”</a:t>
            </a:r>
            <a:endParaRPr kumimoji="0" lang="en-GB" sz="1400" b="1" i="0" u="none" strike="noStrike" kern="1200" cap="none" spc="0" normalizeH="0" baseline="0" noProof="0">
              <a:ln>
                <a:noFill/>
              </a:ln>
              <a:solidFill>
                <a:srgbClr val="464240"/>
              </a:solidFill>
              <a:effectLst/>
              <a:uLnTx/>
              <a:uFillTx/>
              <a:latin typeface="Tw Cen MT" panose="020B0602020104020603"/>
              <a:ea typeface="+mn-ea"/>
              <a:cs typeface="+mn-cs"/>
            </a:endParaRPr>
          </a:p>
        </p:txBody>
      </p:sp>
      <p:sp>
        <p:nvSpPr>
          <p:cNvPr id="13" name="Rectangular Callout 12">
            <a:extLst>
              <a:ext uri="{FF2B5EF4-FFF2-40B4-BE49-F238E27FC236}">
                <a16:creationId xmlns:a16="http://schemas.microsoft.com/office/drawing/2014/main" id="{840B904F-CAA2-81FA-74E4-9B4D53AE81B5}"/>
              </a:ext>
            </a:extLst>
          </p:cNvPr>
          <p:cNvSpPr/>
          <p:nvPr/>
        </p:nvSpPr>
        <p:spPr>
          <a:xfrm>
            <a:off x="515938" y="3921586"/>
            <a:ext cx="3384550" cy="578959"/>
          </a:xfrm>
          <a:prstGeom prst="wedgeRectCallout">
            <a:avLst>
              <a:gd name="adj1" fmla="val 32340"/>
              <a:gd name="adj2" fmla="val 14992"/>
            </a:avLst>
          </a:prstGeom>
          <a:solidFill>
            <a:schemeClr val="bg1"/>
          </a:solidFill>
          <a:ln w="635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“To be healthier for my kids”</a:t>
            </a:r>
          </a:p>
        </p:txBody>
      </p:sp>
      <p:sp>
        <p:nvSpPr>
          <p:cNvPr id="14" name="Rectangular Callout 13">
            <a:extLst>
              <a:ext uri="{FF2B5EF4-FFF2-40B4-BE49-F238E27FC236}">
                <a16:creationId xmlns:a16="http://schemas.microsoft.com/office/drawing/2014/main" id="{3640DAE2-DDBB-A520-A50F-A87CBDF7FBC4}"/>
              </a:ext>
            </a:extLst>
          </p:cNvPr>
          <p:cNvSpPr/>
          <p:nvPr/>
        </p:nvSpPr>
        <p:spPr>
          <a:xfrm>
            <a:off x="515938" y="4708662"/>
            <a:ext cx="3384550" cy="794403"/>
          </a:xfrm>
          <a:prstGeom prst="wedgeRectCallout">
            <a:avLst>
              <a:gd name="adj1" fmla="val 33366"/>
              <a:gd name="adj2" fmla="val 70970"/>
            </a:avLst>
          </a:prstGeom>
          <a:solidFill>
            <a:schemeClr val="bg1"/>
          </a:solidFill>
          <a:ln w="635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a:t>
            </a:r>
            <a:r>
              <a:rPr kumimoji="0" lang="en-GB" sz="1400" b="0" i="0" u="none" strike="noStrike" kern="0" cap="none" spc="0" normalizeH="0" baseline="0" noProof="0">
                <a:ln>
                  <a:noFill/>
                </a:ln>
                <a:solidFill>
                  <a:srgbClr val="464240"/>
                </a:solidFill>
                <a:effectLst/>
                <a:uLnTx/>
                <a:uFillTx/>
                <a:latin typeface="Tw Cen MT" panose="020B0602020104020603"/>
                <a:ea typeface="+mn-ea"/>
                <a:cs typeface="Arial"/>
                <a:sym typeface="Arial"/>
              </a:rPr>
              <a:t>Staying active also ensures </a:t>
            </a:r>
            <a:br>
              <a:rPr kumimoji="0" lang="en-GB" sz="1400" b="0" i="0" u="none" strike="noStrike" kern="0" cap="none" spc="0" normalizeH="0" baseline="0" noProof="0">
                <a:ln>
                  <a:noFill/>
                </a:ln>
                <a:solidFill>
                  <a:srgbClr val="464240"/>
                </a:solidFill>
                <a:effectLst/>
                <a:uLnTx/>
                <a:uFillTx/>
                <a:latin typeface="Tw Cen MT" panose="020B0602020104020603"/>
                <a:ea typeface="+mn-ea"/>
                <a:cs typeface="Arial"/>
                <a:sym typeface="Arial"/>
              </a:rPr>
            </a:br>
            <a:r>
              <a:rPr kumimoji="0" lang="en-GB" sz="1400" b="0" i="0" u="none" strike="noStrike" kern="0" cap="none" spc="0" normalizeH="0" baseline="0" noProof="0">
                <a:ln>
                  <a:noFill/>
                </a:ln>
                <a:solidFill>
                  <a:srgbClr val="464240"/>
                </a:solidFill>
                <a:effectLst/>
                <a:uLnTx/>
                <a:uFillTx/>
                <a:latin typeface="Tw Cen MT" panose="020B0602020104020603"/>
                <a:ea typeface="+mn-ea"/>
                <a:cs typeface="Arial"/>
                <a:sym typeface="Arial"/>
              </a:rPr>
              <a:t>sleep rhythm remains consistent.”</a:t>
            </a:r>
            <a:endPar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endParaRPr>
          </a:p>
        </p:txBody>
      </p:sp>
      <p:sp>
        <p:nvSpPr>
          <p:cNvPr id="15" name="Rectangular Callout 14">
            <a:extLst>
              <a:ext uri="{FF2B5EF4-FFF2-40B4-BE49-F238E27FC236}">
                <a16:creationId xmlns:a16="http://schemas.microsoft.com/office/drawing/2014/main" id="{93B27813-27A9-D4AD-78DE-BCDE1B4037C3}"/>
              </a:ext>
            </a:extLst>
          </p:cNvPr>
          <p:cNvSpPr/>
          <p:nvPr/>
        </p:nvSpPr>
        <p:spPr>
          <a:xfrm>
            <a:off x="4405034" y="2937735"/>
            <a:ext cx="3384550" cy="794403"/>
          </a:xfrm>
          <a:prstGeom prst="wedgeRectCallout">
            <a:avLst>
              <a:gd name="adj1" fmla="val 33024"/>
              <a:gd name="adj2" fmla="val -100960"/>
            </a:avLst>
          </a:prstGeom>
          <a:solidFill>
            <a:schemeClr val="bg1"/>
          </a:solidFill>
          <a:ln w="635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“To try and manage my back issues </a:t>
            </a:r>
            <a:b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b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and prevent them getting worse.”</a:t>
            </a:r>
          </a:p>
        </p:txBody>
      </p:sp>
      <p:sp>
        <p:nvSpPr>
          <p:cNvPr id="16" name="Rectangular Callout 15">
            <a:extLst>
              <a:ext uri="{FF2B5EF4-FFF2-40B4-BE49-F238E27FC236}">
                <a16:creationId xmlns:a16="http://schemas.microsoft.com/office/drawing/2014/main" id="{C1916A78-F824-28A9-974E-5697CFC26D77}"/>
              </a:ext>
            </a:extLst>
          </p:cNvPr>
          <p:cNvSpPr/>
          <p:nvPr/>
        </p:nvSpPr>
        <p:spPr>
          <a:xfrm>
            <a:off x="4405034" y="3886860"/>
            <a:ext cx="3384550" cy="794403"/>
          </a:xfrm>
          <a:prstGeom prst="wedgeRectCallout">
            <a:avLst>
              <a:gd name="adj1" fmla="val 26868"/>
              <a:gd name="adj2" fmla="val -10624"/>
            </a:avLst>
          </a:prstGeom>
          <a:solidFill>
            <a:schemeClr val="bg1"/>
          </a:solidFill>
          <a:ln w="635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“Being as physically active as possible means a reduction in stiffness and pain.”</a:t>
            </a:r>
          </a:p>
        </p:txBody>
      </p:sp>
      <p:sp>
        <p:nvSpPr>
          <p:cNvPr id="17" name="Rectangular Callout 16">
            <a:extLst>
              <a:ext uri="{FF2B5EF4-FFF2-40B4-BE49-F238E27FC236}">
                <a16:creationId xmlns:a16="http://schemas.microsoft.com/office/drawing/2014/main" id="{FDAC5739-AD61-FBAD-4307-5AFB6E8A1D2F}"/>
              </a:ext>
            </a:extLst>
          </p:cNvPr>
          <p:cNvSpPr/>
          <p:nvPr/>
        </p:nvSpPr>
        <p:spPr>
          <a:xfrm>
            <a:off x="4405034" y="4852672"/>
            <a:ext cx="3384550" cy="794403"/>
          </a:xfrm>
          <a:prstGeom prst="wedgeRectCallout">
            <a:avLst>
              <a:gd name="adj1" fmla="val 33366"/>
              <a:gd name="adj2" fmla="val 70970"/>
            </a:avLst>
          </a:prstGeom>
          <a:solidFill>
            <a:schemeClr val="bg1"/>
          </a:solidFill>
          <a:ln w="635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“I exercise regularly to prevent flare ups with my fibromyalgia and osteoarthritis.”</a:t>
            </a:r>
          </a:p>
        </p:txBody>
      </p:sp>
      <p:sp>
        <p:nvSpPr>
          <p:cNvPr id="18" name="Rectangular Callout 17">
            <a:extLst>
              <a:ext uri="{FF2B5EF4-FFF2-40B4-BE49-F238E27FC236}">
                <a16:creationId xmlns:a16="http://schemas.microsoft.com/office/drawing/2014/main" id="{3A75CB79-11A2-CB0B-7083-8CF4264A9765}"/>
              </a:ext>
            </a:extLst>
          </p:cNvPr>
          <p:cNvSpPr/>
          <p:nvPr/>
        </p:nvSpPr>
        <p:spPr>
          <a:xfrm>
            <a:off x="8294128" y="2937735"/>
            <a:ext cx="3384550" cy="578959"/>
          </a:xfrm>
          <a:prstGeom prst="wedgeRectCallout">
            <a:avLst>
              <a:gd name="adj1" fmla="val 32340"/>
              <a:gd name="adj2" fmla="val -108960"/>
            </a:avLst>
          </a:prstGeom>
          <a:solidFill>
            <a:schemeClr val="bg1"/>
          </a:solidFill>
          <a:ln w="635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“A nice walk always helps clear the head.”</a:t>
            </a:r>
          </a:p>
        </p:txBody>
      </p:sp>
      <p:sp>
        <p:nvSpPr>
          <p:cNvPr id="19" name="Rectangular Callout 18">
            <a:extLst>
              <a:ext uri="{FF2B5EF4-FFF2-40B4-BE49-F238E27FC236}">
                <a16:creationId xmlns:a16="http://schemas.microsoft.com/office/drawing/2014/main" id="{FA4457B2-9014-6C62-80C8-9FE5FE5630F8}"/>
              </a:ext>
            </a:extLst>
          </p:cNvPr>
          <p:cNvSpPr/>
          <p:nvPr/>
        </p:nvSpPr>
        <p:spPr>
          <a:xfrm>
            <a:off x="8294128" y="3666940"/>
            <a:ext cx="3384550" cy="1009846"/>
          </a:xfrm>
          <a:prstGeom prst="wedgeRectCallout">
            <a:avLst>
              <a:gd name="adj1" fmla="val 33024"/>
              <a:gd name="adj2" fmla="val 34292"/>
            </a:avLst>
          </a:prstGeom>
          <a:solidFill>
            <a:schemeClr val="bg1"/>
          </a:solidFill>
          <a:ln w="635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“I regularly go out walking for two </a:t>
            </a:r>
            <a:b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b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hours a day after work with my dog…</a:t>
            </a:r>
            <a:b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b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 it makes me feel better in myself.”</a:t>
            </a:r>
          </a:p>
        </p:txBody>
      </p:sp>
      <p:sp>
        <p:nvSpPr>
          <p:cNvPr id="20" name="Rectangular Callout 19">
            <a:extLst>
              <a:ext uri="{FF2B5EF4-FFF2-40B4-BE49-F238E27FC236}">
                <a16:creationId xmlns:a16="http://schemas.microsoft.com/office/drawing/2014/main" id="{3FD4A0F1-D22D-0F6A-176D-9B4D461A4119}"/>
              </a:ext>
            </a:extLst>
          </p:cNvPr>
          <p:cNvSpPr/>
          <p:nvPr/>
        </p:nvSpPr>
        <p:spPr>
          <a:xfrm>
            <a:off x="8294128" y="4852672"/>
            <a:ext cx="3384550" cy="1009846"/>
          </a:xfrm>
          <a:prstGeom prst="wedgeRectCallout">
            <a:avLst>
              <a:gd name="adj1" fmla="val 33366"/>
              <a:gd name="adj2" fmla="val 70970"/>
            </a:avLst>
          </a:prstGeom>
          <a:solidFill>
            <a:schemeClr val="bg1"/>
          </a:solidFill>
          <a:ln w="635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64240"/>
                </a:solidFill>
                <a:effectLst/>
                <a:uLnTx/>
                <a:uFillTx/>
                <a:latin typeface="Tw Cen MT" panose="020B0602020104020603"/>
                <a:ea typeface="+mn-ea"/>
                <a:cs typeface="+mn-cs"/>
              </a:rPr>
              <a:t>“I also exercise to control my endorphins which help with my mood and mental health.”</a:t>
            </a:r>
          </a:p>
        </p:txBody>
      </p:sp>
      <p:sp>
        <p:nvSpPr>
          <p:cNvPr id="2" name="Rectangle 1">
            <a:extLst>
              <a:ext uri="{FF2B5EF4-FFF2-40B4-BE49-F238E27FC236}">
                <a16:creationId xmlns:a16="http://schemas.microsoft.com/office/drawing/2014/main" id="{3EE1E4EC-F4CC-68B0-A889-A450DFB3D5DB}"/>
              </a:ext>
            </a:extLst>
          </p:cNvPr>
          <p:cNvSpPr/>
          <p:nvPr/>
        </p:nvSpPr>
        <p:spPr>
          <a:xfrm>
            <a:off x="0" y="0"/>
            <a:ext cx="12192000" cy="433137"/>
          </a:xfrm>
          <a:prstGeom prst="rect">
            <a:avLst/>
          </a:prstGeom>
          <a:solidFill>
            <a:srgbClr val="004C74"/>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421055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B49C2E-14D4-0DA5-8820-F2038A11374A}"/>
              </a:ext>
            </a:extLst>
          </p:cNvPr>
          <p:cNvSpPr>
            <a:spLocks noGrp="1"/>
          </p:cNvSpPr>
          <p:nvPr>
            <p:ph type="title"/>
          </p:nvPr>
        </p:nvSpPr>
        <p:spPr/>
        <p:txBody>
          <a:bodyPr/>
          <a:lstStyle/>
          <a:p>
            <a:r>
              <a:rPr lang="en-GB">
                <a:solidFill>
                  <a:srgbClr val="004C74"/>
                </a:solidFill>
              </a:rPr>
              <a:t>TOP 3 MOTIVATIONS FOR DOING PHYSICAL ACTIVITY: </a:t>
            </a:r>
            <a:br>
              <a:rPr lang="en-GB">
                <a:solidFill>
                  <a:srgbClr val="004C74"/>
                </a:solidFill>
              </a:rPr>
            </a:br>
            <a:r>
              <a:rPr lang="en-GB" b="0">
                <a:solidFill>
                  <a:srgbClr val="004C74"/>
                </a:solidFill>
              </a:rPr>
              <a:t>SINGLE VS. MULTIPLE LTHC</a:t>
            </a:r>
          </a:p>
        </p:txBody>
      </p:sp>
      <p:sp>
        <p:nvSpPr>
          <p:cNvPr id="13" name="Text Placeholder 12">
            <a:extLst>
              <a:ext uri="{FF2B5EF4-FFF2-40B4-BE49-F238E27FC236}">
                <a16:creationId xmlns:a16="http://schemas.microsoft.com/office/drawing/2014/main" id="{7BC57B95-9D30-3FE9-9067-65E8FF28654B}"/>
              </a:ext>
            </a:extLst>
          </p:cNvPr>
          <p:cNvSpPr>
            <a:spLocks noGrp="1"/>
          </p:cNvSpPr>
          <p:nvPr>
            <p:ph type="body" sz="quarter" idx="15"/>
          </p:nvPr>
        </p:nvSpPr>
        <p:spPr>
          <a:xfrm>
            <a:off x="520621" y="1873972"/>
            <a:ext cx="3379867" cy="1107996"/>
          </a:xfrm>
        </p:spPr>
        <p:txBody>
          <a:bodyPr/>
          <a:lstStyle/>
          <a:p>
            <a:r>
              <a:rPr lang="en-GB"/>
              <a:t>Whether you have one long term condition or multiple conditions, the most common motivation for being active is physical health and fitness.</a:t>
            </a:r>
          </a:p>
        </p:txBody>
      </p:sp>
      <p:sp>
        <p:nvSpPr>
          <p:cNvPr id="6" name="Footer Placeholder 5">
            <a:extLst>
              <a:ext uri="{FF2B5EF4-FFF2-40B4-BE49-F238E27FC236}">
                <a16:creationId xmlns:a16="http://schemas.microsoft.com/office/drawing/2014/main" id="{2D29A746-0F1E-808F-D3AA-96A45524A44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Q03. Would you be able to tell us, in as much detail as you feel comfortable giving, what motivates you to be more physically active? Base: People with  a single LTHC (n=346), 2 or more LTHCs (n=653), 3 or more LTHCs (n=371)</a:t>
            </a:r>
          </a:p>
        </p:txBody>
      </p:sp>
      <p:graphicFrame>
        <p:nvGraphicFramePr>
          <p:cNvPr id="14" name="Chart 13">
            <a:extLst>
              <a:ext uri="{FF2B5EF4-FFF2-40B4-BE49-F238E27FC236}">
                <a16:creationId xmlns:a16="http://schemas.microsoft.com/office/drawing/2014/main" id="{165EAADB-2F8D-693E-0D1F-92BF83EB528D}"/>
              </a:ext>
            </a:extLst>
          </p:cNvPr>
          <p:cNvGraphicFramePr/>
          <p:nvPr>
            <p:extLst>
              <p:ext uri="{D42A27DB-BD31-4B8C-83A1-F6EECF244321}">
                <p14:modId xmlns:p14="http://schemas.microsoft.com/office/powerpoint/2010/main" val="3189041176"/>
              </p:ext>
            </p:extLst>
          </p:nvPr>
        </p:nvGraphicFramePr>
        <p:xfrm>
          <a:off x="4403725" y="1700213"/>
          <a:ext cx="7288217"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1CAB2CCA-A465-7F41-970A-D53F1D88D3D9}"/>
              </a:ext>
            </a:extLst>
          </p:cNvPr>
          <p:cNvSpPr/>
          <p:nvPr/>
        </p:nvSpPr>
        <p:spPr>
          <a:xfrm>
            <a:off x="0" y="0"/>
            <a:ext cx="12192000" cy="433137"/>
          </a:xfrm>
          <a:prstGeom prst="rect">
            <a:avLst/>
          </a:prstGeom>
          <a:solidFill>
            <a:srgbClr val="004C74"/>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287249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E2CAF71-BEA3-3856-CC61-24115EA9A11B}"/>
              </a:ext>
            </a:extLst>
          </p:cNvPr>
          <p:cNvCxnSpPr>
            <a:cxnSpLocks/>
          </p:cNvCxnSpPr>
          <p:nvPr/>
        </p:nvCxnSpPr>
        <p:spPr>
          <a:xfrm>
            <a:off x="721732" y="2893314"/>
            <a:ext cx="7326633" cy="333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650A2FE-5AB1-C4C5-B4C9-1745BC920CF0}"/>
              </a:ext>
            </a:extLst>
          </p:cNvPr>
          <p:cNvSpPr>
            <a:spLocks noGrp="1"/>
          </p:cNvSpPr>
          <p:nvPr>
            <p:ph type="title"/>
          </p:nvPr>
        </p:nvSpPr>
        <p:spPr/>
        <p:txBody>
          <a:bodyPr/>
          <a:lstStyle/>
          <a:p>
            <a:r>
              <a:rPr lang="en-GB">
                <a:solidFill>
                  <a:srgbClr val="004C74"/>
                </a:solidFill>
              </a:rPr>
              <a:t>TOP 3 MOTIVATIONS FOR DOING PHYSICAL ACTIVITY: </a:t>
            </a:r>
            <a:r>
              <a:rPr lang="en-GB" b="0">
                <a:solidFill>
                  <a:srgbClr val="004C74"/>
                </a:solidFill>
              </a:rPr>
              <a:t>BY LTHC</a:t>
            </a:r>
          </a:p>
        </p:txBody>
      </p:sp>
      <p:sp>
        <p:nvSpPr>
          <p:cNvPr id="10" name="Text Placeholder 9">
            <a:extLst>
              <a:ext uri="{FF2B5EF4-FFF2-40B4-BE49-F238E27FC236}">
                <a16:creationId xmlns:a16="http://schemas.microsoft.com/office/drawing/2014/main" id="{D55D75D1-87BA-46BB-4B30-B9637E6891A6}"/>
              </a:ext>
            </a:extLst>
          </p:cNvPr>
          <p:cNvSpPr>
            <a:spLocks noGrp="1"/>
          </p:cNvSpPr>
          <p:nvPr>
            <p:ph type="body" sz="quarter" idx="15"/>
          </p:nvPr>
        </p:nvSpPr>
        <p:spPr>
          <a:xfrm>
            <a:off x="521379" y="1269481"/>
            <a:ext cx="11154683" cy="430887"/>
          </a:xfrm>
        </p:spPr>
        <p:txBody>
          <a:bodyPr/>
          <a:lstStyle/>
          <a:p>
            <a:r>
              <a:rPr lang="en-GB" sz="1400"/>
              <a:t>The three areas of motivation are largely consistent across conditions. Mental health benefits rank more highly for people with an existing mental health condition and for those with breast cancer, while quality of life is top motivator for those with a lung condition.</a:t>
            </a:r>
          </a:p>
        </p:txBody>
      </p:sp>
      <p:sp>
        <p:nvSpPr>
          <p:cNvPr id="6" name="Footer Placeholder 5">
            <a:extLst>
              <a:ext uri="{FF2B5EF4-FFF2-40B4-BE49-F238E27FC236}">
                <a16:creationId xmlns:a16="http://schemas.microsoft.com/office/drawing/2014/main" id="{7281772E-5F01-D9B7-D3EB-32663A7259C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Q03. Would you be able to tell us, in as much detail as you feel comfortable giving, what motivates you to be more physically active? Bases shown in figure. Conditions with sample sizes under 40 are not shown. *COPD: Chronic Obstructive Pulmonary Disorder **Examples of severe mental health conditions include schizophrenia and bipolar disorder</a:t>
            </a:r>
          </a:p>
        </p:txBody>
      </p:sp>
      <p:cxnSp>
        <p:nvCxnSpPr>
          <p:cNvPr id="21" name="Straight Connector 20">
            <a:extLst>
              <a:ext uri="{FF2B5EF4-FFF2-40B4-BE49-F238E27FC236}">
                <a16:creationId xmlns:a16="http://schemas.microsoft.com/office/drawing/2014/main" id="{2592AA8D-A71A-F9A1-543E-EB8B1959F76C}"/>
              </a:ext>
            </a:extLst>
          </p:cNvPr>
          <p:cNvCxnSpPr>
            <a:cxnSpLocks/>
          </p:cNvCxnSpPr>
          <p:nvPr/>
        </p:nvCxnSpPr>
        <p:spPr>
          <a:xfrm>
            <a:off x="721732" y="3338157"/>
            <a:ext cx="7326633" cy="3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E075D0-4111-9FA6-3F30-F9662A396487}"/>
              </a:ext>
            </a:extLst>
          </p:cNvPr>
          <p:cNvCxnSpPr>
            <a:cxnSpLocks/>
          </p:cNvCxnSpPr>
          <p:nvPr/>
        </p:nvCxnSpPr>
        <p:spPr>
          <a:xfrm>
            <a:off x="721732" y="3774763"/>
            <a:ext cx="7326633" cy="3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871848-6AEA-8321-F34F-C348196BF040}"/>
              </a:ext>
            </a:extLst>
          </p:cNvPr>
          <p:cNvCxnSpPr>
            <a:cxnSpLocks/>
          </p:cNvCxnSpPr>
          <p:nvPr/>
        </p:nvCxnSpPr>
        <p:spPr>
          <a:xfrm>
            <a:off x="721732" y="4936298"/>
            <a:ext cx="7326633" cy="3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111F6EE-9E3C-B8A5-4DD6-1CB6E342285D}"/>
              </a:ext>
            </a:extLst>
          </p:cNvPr>
          <p:cNvCxnSpPr>
            <a:cxnSpLocks/>
          </p:cNvCxnSpPr>
          <p:nvPr/>
        </p:nvCxnSpPr>
        <p:spPr>
          <a:xfrm>
            <a:off x="721732" y="5372904"/>
            <a:ext cx="7326633" cy="3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EA5B64-D7F5-1FB8-2178-AC68DA7FD9F6}"/>
              </a:ext>
            </a:extLst>
          </p:cNvPr>
          <p:cNvCxnSpPr>
            <a:cxnSpLocks/>
          </p:cNvCxnSpPr>
          <p:nvPr/>
        </p:nvCxnSpPr>
        <p:spPr>
          <a:xfrm>
            <a:off x="721732" y="5801271"/>
            <a:ext cx="7326633" cy="33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FFAB96D-95E2-DEE7-1755-9C0850BD6A90}"/>
              </a:ext>
            </a:extLst>
          </p:cNvPr>
          <p:cNvSpPr/>
          <p:nvPr/>
        </p:nvSpPr>
        <p:spPr>
          <a:xfrm>
            <a:off x="515946" y="2712160"/>
            <a:ext cx="345832" cy="345832"/>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ea typeface="Verdana" panose="020B0604030504040204" pitchFamily="34" charset="0"/>
                <a:cs typeface="Verdana" panose="020B0604030504040204" pitchFamily="34" charset="0"/>
              </a:rPr>
              <a:t>1</a:t>
            </a:r>
          </a:p>
        </p:txBody>
      </p:sp>
      <p:sp>
        <p:nvSpPr>
          <p:cNvPr id="14" name="Oval 13">
            <a:extLst>
              <a:ext uri="{FF2B5EF4-FFF2-40B4-BE49-F238E27FC236}">
                <a16:creationId xmlns:a16="http://schemas.microsoft.com/office/drawing/2014/main" id="{FA95AB27-ECA3-C86A-3201-DB6C64A1024F}"/>
              </a:ext>
            </a:extLst>
          </p:cNvPr>
          <p:cNvSpPr/>
          <p:nvPr/>
        </p:nvSpPr>
        <p:spPr>
          <a:xfrm>
            <a:off x="515946" y="3153912"/>
            <a:ext cx="345832" cy="345832"/>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ea typeface="Verdana" panose="020B0604030504040204" pitchFamily="34" charset="0"/>
                <a:cs typeface="Verdana" panose="020B0604030504040204" pitchFamily="34" charset="0"/>
              </a:rPr>
              <a:t>2</a:t>
            </a:r>
          </a:p>
        </p:txBody>
      </p:sp>
      <p:sp>
        <p:nvSpPr>
          <p:cNvPr id="15" name="Oval 14">
            <a:extLst>
              <a:ext uri="{FF2B5EF4-FFF2-40B4-BE49-F238E27FC236}">
                <a16:creationId xmlns:a16="http://schemas.microsoft.com/office/drawing/2014/main" id="{6C4B10CA-8822-B69A-CEC3-C23381DCFCBB}"/>
              </a:ext>
            </a:extLst>
          </p:cNvPr>
          <p:cNvSpPr/>
          <p:nvPr/>
        </p:nvSpPr>
        <p:spPr>
          <a:xfrm>
            <a:off x="515946" y="3587051"/>
            <a:ext cx="345832" cy="345832"/>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ea typeface="Verdana" panose="020B0604030504040204" pitchFamily="34" charset="0"/>
                <a:cs typeface="Verdana" panose="020B0604030504040204" pitchFamily="34" charset="0"/>
              </a:rPr>
              <a:t>3</a:t>
            </a:r>
          </a:p>
        </p:txBody>
      </p:sp>
      <p:sp>
        <p:nvSpPr>
          <p:cNvPr id="16" name="Oval 15">
            <a:extLst>
              <a:ext uri="{FF2B5EF4-FFF2-40B4-BE49-F238E27FC236}">
                <a16:creationId xmlns:a16="http://schemas.microsoft.com/office/drawing/2014/main" id="{4A87C9EE-B55E-EDE0-2105-697A0A0FBD2F}"/>
              </a:ext>
            </a:extLst>
          </p:cNvPr>
          <p:cNvSpPr/>
          <p:nvPr/>
        </p:nvSpPr>
        <p:spPr>
          <a:xfrm>
            <a:off x="515946" y="4746906"/>
            <a:ext cx="345832" cy="345832"/>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ea typeface="Verdana" panose="020B0604030504040204" pitchFamily="34" charset="0"/>
                <a:cs typeface="Verdana" panose="020B0604030504040204" pitchFamily="34" charset="0"/>
              </a:rPr>
              <a:t>1</a:t>
            </a:r>
          </a:p>
        </p:txBody>
      </p:sp>
      <p:sp>
        <p:nvSpPr>
          <p:cNvPr id="17" name="Oval 16">
            <a:extLst>
              <a:ext uri="{FF2B5EF4-FFF2-40B4-BE49-F238E27FC236}">
                <a16:creationId xmlns:a16="http://schemas.microsoft.com/office/drawing/2014/main" id="{AF4C52A2-A336-D999-35B9-29D7D422AD41}"/>
              </a:ext>
            </a:extLst>
          </p:cNvPr>
          <p:cNvSpPr/>
          <p:nvPr/>
        </p:nvSpPr>
        <p:spPr>
          <a:xfrm>
            <a:off x="515946" y="5188658"/>
            <a:ext cx="345832" cy="345832"/>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ea typeface="Verdana" panose="020B0604030504040204" pitchFamily="34" charset="0"/>
                <a:cs typeface="Verdana" panose="020B0604030504040204" pitchFamily="34" charset="0"/>
              </a:rPr>
              <a:t>2</a:t>
            </a:r>
          </a:p>
        </p:txBody>
      </p:sp>
      <p:sp>
        <p:nvSpPr>
          <p:cNvPr id="18" name="Oval 17">
            <a:extLst>
              <a:ext uri="{FF2B5EF4-FFF2-40B4-BE49-F238E27FC236}">
                <a16:creationId xmlns:a16="http://schemas.microsoft.com/office/drawing/2014/main" id="{08E3D482-23FC-275D-5F8B-854EC4610E71}"/>
              </a:ext>
            </a:extLst>
          </p:cNvPr>
          <p:cNvSpPr/>
          <p:nvPr/>
        </p:nvSpPr>
        <p:spPr>
          <a:xfrm>
            <a:off x="515946" y="5621797"/>
            <a:ext cx="345832" cy="345832"/>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ea typeface="Verdana" panose="020B0604030504040204" pitchFamily="34" charset="0"/>
                <a:cs typeface="Verdana" panose="020B0604030504040204" pitchFamily="34" charset="0"/>
              </a:rPr>
              <a:t>3</a:t>
            </a:r>
          </a:p>
        </p:txBody>
      </p:sp>
      <p:graphicFrame>
        <p:nvGraphicFramePr>
          <p:cNvPr id="11" name="Table 10">
            <a:extLst>
              <a:ext uri="{FF2B5EF4-FFF2-40B4-BE49-F238E27FC236}">
                <a16:creationId xmlns:a16="http://schemas.microsoft.com/office/drawing/2014/main" id="{A611D09B-D95E-537B-43B4-168A7221D60A}"/>
              </a:ext>
            </a:extLst>
          </p:cNvPr>
          <p:cNvGraphicFramePr>
            <a:graphicFrameLocks noGrp="1"/>
          </p:cNvGraphicFramePr>
          <p:nvPr>
            <p:extLst>
              <p:ext uri="{D42A27DB-BD31-4B8C-83A1-F6EECF244321}">
                <p14:modId xmlns:p14="http://schemas.microsoft.com/office/powerpoint/2010/main" val="2334335133"/>
              </p:ext>
            </p:extLst>
          </p:nvPr>
        </p:nvGraphicFramePr>
        <p:xfrm>
          <a:off x="1030146" y="2143677"/>
          <a:ext cx="10645908" cy="1848473"/>
        </p:xfrm>
        <a:graphic>
          <a:graphicData uri="http://schemas.openxmlformats.org/drawingml/2006/table">
            <a:tbl>
              <a:tblPr firstRow="1" bandRow="1"/>
              <a:tblGrid>
                <a:gridCol w="1520844">
                  <a:extLst>
                    <a:ext uri="{9D8B030D-6E8A-4147-A177-3AD203B41FA5}">
                      <a16:colId xmlns:a16="http://schemas.microsoft.com/office/drawing/2014/main" val="4185776746"/>
                    </a:ext>
                  </a:extLst>
                </a:gridCol>
                <a:gridCol w="1520844">
                  <a:extLst>
                    <a:ext uri="{9D8B030D-6E8A-4147-A177-3AD203B41FA5}">
                      <a16:colId xmlns:a16="http://schemas.microsoft.com/office/drawing/2014/main" val="3196294750"/>
                    </a:ext>
                  </a:extLst>
                </a:gridCol>
                <a:gridCol w="1520844">
                  <a:extLst>
                    <a:ext uri="{9D8B030D-6E8A-4147-A177-3AD203B41FA5}">
                      <a16:colId xmlns:a16="http://schemas.microsoft.com/office/drawing/2014/main" val="808524455"/>
                    </a:ext>
                  </a:extLst>
                </a:gridCol>
                <a:gridCol w="1520844">
                  <a:extLst>
                    <a:ext uri="{9D8B030D-6E8A-4147-A177-3AD203B41FA5}">
                      <a16:colId xmlns:a16="http://schemas.microsoft.com/office/drawing/2014/main" val="1328496769"/>
                    </a:ext>
                  </a:extLst>
                </a:gridCol>
                <a:gridCol w="1520844">
                  <a:extLst>
                    <a:ext uri="{9D8B030D-6E8A-4147-A177-3AD203B41FA5}">
                      <a16:colId xmlns:a16="http://schemas.microsoft.com/office/drawing/2014/main" val="1905876201"/>
                    </a:ext>
                  </a:extLst>
                </a:gridCol>
                <a:gridCol w="1520844">
                  <a:extLst>
                    <a:ext uri="{9D8B030D-6E8A-4147-A177-3AD203B41FA5}">
                      <a16:colId xmlns:a16="http://schemas.microsoft.com/office/drawing/2014/main" val="858390115"/>
                    </a:ext>
                  </a:extLst>
                </a:gridCol>
                <a:gridCol w="1520844">
                  <a:extLst>
                    <a:ext uri="{9D8B030D-6E8A-4147-A177-3AD203B41FA5}">
                      <a16:colId xmlns:a16="http://schemas.microsoft.com/office/drawing/2014/main" val="3277718568"/>
                    </a:ext>
                  </a:extLst>
                </a:gridCol>
              </a:tblGrid>
              <a:tr h="51244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Arthritis</a:t>
                      </a:r>
                      <a:br>
                        <a:rPr lang="en-GB" sz="1100" b="1">
                          <a:solidFill>
                            <a:schemeClr val="accent1"/>
                          </a:solidFill>
                          <a:latin typeface="+mn-lt"/>
                          <a:sym typeface="Nunito"/>
                        </a:rPr>
                      </a:br>
                      <a:r>
                        <a:rPr lang="en-GB" sz="1100" b="1">
                          <a:solidFill>
                            <a:schemeClr val="accent1"/>
                          </a:solidFill>
                          <a:latin typeface="+mn-lt"/>
                          <a:sym typeface="Nunito"/>
                        </a:rPr>
                        <a:t> (n=417)</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2C7D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Back pain </a:t>
                      </a:r>
                      <a:br>
                        <a:rPr lang="en-GB" sz="1100" b="1">
                          <a:solidFill>
                            <a:schemeClr val="accent1"/>
                          </a:solidFill>
                          <a:latin typeface="+mn-lt"/>
                          <a:sym typeface="Nunito"/>
                        </a:rPr>
                      </a:br>
                      <a:r>
                        <a:rPr lang="en-GB" sz="1100" b="1">
                          <a:solidFill>
                            <a:schemeClr val="accent1"/>
                          </a:solidFill>
                          <a:latin typeface="+mn-lt"/>
                          <a:sym typeface="Nunito"/>
                        </a:rPr>
                        <a:t>(n=273)</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2C7D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A limiting mobility condition (n=180)</a:t>
                      </a:r>
                      <a:endParaRPr lang="en-GB"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2C7D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Breast </a:t>
                      </a:r>
                      <a:br>
                        <a:rPr lang="en-GB" sz="1100" b="1">
                          <a:solidFill>
                            <a:schemeClr val="accent1"/>
                          </a:solidFill>
                          <a:latin typeface="+mn-lt"/>
                          <a:sym typeface="Nunito"/>
                        </a:rPr>
                      </a:br>
                      <a:r>
                        <a:rPr lang="en-GB" sz="1100" b="1">
                          <a:solidFill>
                            <a:schemeClr val="accent1"/>
                          </a:solidFill>
                          <a:latin typeface="+mn-lt"/>
                          <a:sym typeface="Nunito"/>
                        </a:rPr>
                        <a:t>cancer (n=58)</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2C7D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Cancer (exc. breast) (n=62)</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2C7D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Heart conditions (n=174)</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2C7D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Stroke </a:t>
                      </a:r>
                      <a:br>
                        <a:rPr lang="en-GB" sz="1100" b="1">
                          <a:solidFill>
                            <a:schemeClr val="accent1"/>
                          </a:solidFill>
                          <a:latin typeface="+mn-lt"/>
                          <a:sym typeface="Nunito"/>
                        </a:rPr>
                      </a:br>
                      <a:r>
                        <a:rPr lang="en-GB" sz="1100" b="1">
                          <a:solidFill>
                            <a:schemeClr val="accent1"/>
                          </a:solidFill>
                          <a:latin typeface="+mn-lt"/>
                          <a:sym typeface="Nunito"/>
                        </a:rPr>
                        <a:t>(n=71)</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62C7DC"/>
                    </a:solidFill>
                  </a:tcPr>
                </a:tc>
                <a:extLst>
                  <a:ext uri="{0D108BD9-81ED-4DB2-BD59-A6C34878D82A}">
                    <a16:rowId xmlns:a16="http://schemas.microsoft.com/office/drawing/2014/main" val="3366813307"/>
                  </a:ext>
                </a:extLst>
              </a:tr>
              <a:tr h="445342">
                <a:tc>
                  <a:txBody>
                    <a:bodyPr/>
                    <a:lstStyle/>
                    <a:p>
                      <a:pPr algn="ctr"/>
                      <a:r>
                        <a:rPr lang="en-GB" sz="1100">
                          <a:solidFill>
                            <a:schemeClr val="accent1"/>
                          </a:solidFill>
                          <a:latin typeface="+mn-lt"/>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a:solidFill>
                            <a:schemeClr val="accent1"/>
                          </a:solidFill>
                          <a:latin typeface="+mn-lt"/>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a:solidFill>
                            <a:schemeClr val="accent1"/>
                          </a:solidFill>
                          <a:latin typeface="+mn-lt"/>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a:solidFill>
                            <a:schemeClr val="accent1"/>
                          </a:solidFill>
                          <a:latin typeface="+mn-lt"/>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a:solidFill>
                            <a:schemeClr val="accent1"/>
                          </a:solidFill>
                          <a:latin typeface="+mn-lt"/>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99936785"/>
                  </a:ext>
                </a:extLst>
              </a:tr>
              <a:tr h="445342">
                <a:tc>
                  <a:txBody>
                    <a:bodyPr/>
                    <a:lstStyle/>
                    <a:p>
                      <a:pPr algn="ctr"/>
                      <a:r>
                        <a:rPr lang="en-GB" sz="1100" dirty="0">
                          <a:solidFill>
                            <a:schemeClr val="accent1"/>
                          </a:solidFill>
                          <a:latin typeface="+mn-lt"/>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6347348"/>
                  </a:ext>
                </a:extLst>
              </a:tr>
              <a:tr h="445342">
                <a:tc>
                  <a:txBody>
                    <a:bodyPr/>
                    <a:lstStyle/>
                    <a:p>
                      <a:pPr algn="ctr"/>
                      <a:r>
                        <a:rPr lang="en-GB" sz="1100">
                          <a:solidFill>
                            <a:schemeClr val="accent1"/>
                          </a:solidFill>
                          <a:latin typeface="+mn-lt"/>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419509851"/>
                  </a:ext>
                </a:extLst>
              </a:tr>
            </a:tbl>
          </a:graphicData>
        </a:graphic>
      </p:graphicFrame>
      <p:graphicFrame>
        <p:nvGraphicFramePr>
          <p:cNvPr id="12" name="Table 11">
            <a:extLst>
              <a:ext uri="{FF2B5EF4-FFF2-40B4-BE49-F238E27FC236}">
                <a16:creationId xmlns:a16="http://schemas.microsoft.com/office/drawing/2014/main" id="{9CA220F2-4EA7-D0FC-3425-249C1D9F937E}"/>
              </a:ext>
            </a:extLst>
          </p:cNvPr>
          <p:cNvGraphicFramePr>
            <a:graphicFrameLocks noGrp="1"/>
          </p:cNvGraphicFramePr>
          <p:nvPr>
            <p:extLst>
              <p:ext uri="{D42A27DB-BD31-4B8C-83A1-F6EECF244321}">
                <p14:modId xmlns:p14="http://schemas.microsoft.com/office/powerpoint/2010/main" val="3278815431"/>
              </p:ext>
            </p:extLst>
          </p:nvPr>
        </p:nvGraphicFramePr>
        <p:xfrm>
          <a:off x="1027510" y="4193616"/>
          <a:ext cx="10645908" cy="1848473"/>
        </p:xfrm>
        <a:graphic>
          <a:graphicData uri="http://schemas.openxmlformats.org/drawingml/2006/table">
            <a:tbl>
              <a:tblPr firstRow="1" bandRow="1"/>
              <a:tblGrid>
                <a:gridCol w="1520844">
                  <a:extLst>
                    <a:ext uri="{9D8B030D-6E8A-4147-A177-3AD203B41FA5}">
                      <a16:colId xmlns:a16="http://schemas.microsoft.com/office/drawing/2014/main" val="4185776746"/>
                    </a:ext>
                  </a:extLst>
                </a:gridCol>
                <a:gridCol w="1520844">
                  <a:extLst>
                    <a:ext uri="{9D8B030D-6E8A-4147-A177-3AD203B41FA5}">
                      <a16:colId xmlns:a16="http://schemas.microsoft.com/office/drawing/2014/main" val="3196294750"/>
                    </a:ext>
                  </a:extLst>
                </a:gridCol>
                <a:gridCol w="1520844">
                  <a:extLst>
                    <a:ext uri="{9D8B030D-6E8A-4147-A177-3AD203B41FA5}">
                      <a16:colId xmlns:a16="http://schemas.microsoft.com/office/drawing/2014/main" val="808524455"/>
                    </a:ext>
                  </a:extLst>
                </a:gridCol>
                <a:gridCol w="1520844">
                  <a:extLst>
                    <a:ext uri="{9D8B030D-6E8A-4147-A177-3AD203B41FA5}">
                      <a16:colId xmlns:a16="http://schemas.microsoft.com/office/drawing/2014/main" val="1328496769"/>
                    </a:ext>
                  </a:extLst>
                </a:gridCol>
                <a:gridCol w="1520844">
                  <a:extLst>
                    <a:ext uri="{9D8B030D-6E8A-4147-A177-3AD203B41FA5}">
                      <a16:colId xmlns:a16="http://schemas.microsoft.com/office/drawing/2014/main" val="1905876201"/>
                    </a:ext>
                  </a:extLst>
                </a:gridCol>
                <a:gridCol w="1520844">
                  <a:extLst>
                    <a:ext uri="{9D8B030D-6E8A-4147-A177-3AD203B41FA5}">
                      <a16:colId xmlns:a16="http://schemas.microsoft.com/office/drawing/2014/main" val="858390115"/>
                    </a:ext>
                  </a:extLst>
                </a:gridCol>
                <a:gridCol w="1520844">
                  <a:extLst>
                    <a:ext uri="{9D8B030D-6E8A-4147-A177-3AD203B41FA5}">
                      <a16:colId xmlns:a16="http://schemas.microsoft.com/office/drawing/2014/main" val="3277718568"/>
                    </a:ext>
                  </a:extLst>
                </a:gridCol>
              </a:tblGrid>
              <a:tr h="512447">
                <a:tc>
                  <a:txBody>
                    <a:bodyPr/>
                    <a:lstStyle/>
                    <a:p>
                      <a:pPr algn="ctr"/>
                      <a:r>
                        <a:rPr lang="en-GB" sz="1100" b="1">
                          <a:solidFill>
                            <a:schemeClr val="accent1"/>
                          </a:solidFill>
                          <a:latin typeface="+mn-lt"/>
                          <a:sym typeface="Nunito"/>
                        </a:rPr>
                        <a:t>Asthma </a:t>
                      </a:r>
                      <a:br>
                        <a:rPr lang="en-GB" sz="1100" b="1">
                          <a:solidFill>
                            <a:schemeClr val="accent1"/>
                          </a:solidFill>
                          <a:latin typeface="+mn-lt"/>
                          <a:sym typeface="Nunito"/>
                        </a:rPr>
                      </a:br>
                      <a:r>
                        <a:rPr lang="en-GB" sz="1100" b="1">
                          <a:solidFill>
                            <a:schemeClr val="accent1"/>
                          </a:solidFill>
                          <a:latin typeface="+mn-lt"/>
                          <a:sym typeface="Nunito"/>
                        </a:rPr>
                        <a:t>(n=170)</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Lung conditions/ COPD* (n=69)</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Type 1 Diabetes (n=42)</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Type 2 Diabetes (n=142)</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Long term depression (n=171)</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Long term anxiety disorder (n=185)</a:t>
                      </a:r>
                      <a:endParaRPr lang="en-US"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accent1"/>
                          </a:solidFill>
                          <a:latin typeface="+mn-lt"/>
                          <a:sym typeface="Nunito"/>
                        </a:rPr>
                        <a:t>Severe mental health condition** (n=89)</a:t>
                      </a:r>
                      <a:endParaRPr lang="en-GB" sz="1100" b="1">
                        <a:solidFill>
                          <a:schemeClr val="accent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366813307"/>
                  </a:ext>
                </a:extLst>
              </a:tr>
              <a:tr h="44534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99936785"/>
                  </a:ext>
                </a:extLst>
              </a:tr>
              <a:tr h="445342">
                <a:tc>
                  <a:txBody>
                    <a:bodyPr/>
                    <a:lstStyle/>
                    <a:p>
                      <a:pPr algn="ctr"/>
                      <a:r>
                        <a:rPr lang="en-GB" sz="1100" dirty="0">
                          <a:solidFill>
                            <a:schemeClr val="accent1"/>
                          </a:solidFill>
                          <a:latin typeface="+mn-lt"/>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100" dirty="0">
                          <a:solidFill>
                            <a:schemeClr val="accent1"/>
                          </a:solidFill>
                          <a:latin typeface="+mn-lt"/>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chemeClr val="accent1"/>
                          </a:solidFill>
                          <a:latin typeface="+mn-lt"/>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chemeClr val="accent1"/>
                          </a:solidFill>
                          <a:latin typeface="+mn-lt"/>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Physical health/fitness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6347348"/>
                  </a:ext>
                </a:extLst>
              </a:tr>
              <a:tr h="44534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a:solidFill>
                            <a:schemeClr val="accent1"/>
                          </a:solidFill>
                          <a:latin typeface="+mn-lt"/>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Quality of life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Mental health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Manage symptoms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419509851"/>
                  </a:ext>
                </a:extLst>
              </a:tr>
            </a:tbl>
          </a:graphicData>
        </a:graphic>
      </p:graphicFrame>
      <p:sp>
        <p:nvSpPr>
          <p:cNvPr id="2" name="Rectangle 1">
            <a:extLst>
              <a:ext uri="{FF2B5EF4-FFF2-40B4-BE49-F238E27FC236}">
                <a16:creationId xmlns:a16="http://schemas.microsoft.com/office/drawing/2014/main" id="{3BAA9458-4676-9A6E-EAF0-4424D4C9B0B3}"/>
              </a:ext>
            </a:extLst>
          </p:cNvPr>
          <p:cNvSpPr/>
          <p:nvPr/>
        </p:nvSpPr>
        <p:spPr>
          <a:xfrm>
            <a:off x="0" y="0"/>
            <a:ext cx="12192000" cy="433137"/>
          </a:xfrm>
          <a:prstGeom prst="rect">
            <a:avLst/>
          </a:prstGeom>
          <a:solidFill>
            <a:srgbClr val="004C74"/>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207269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C74"/>
        </a:solidFill>
        <a:effectLst/>
      </p:bgPr>
    </p:bg>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B48D0F23-320B-759C-5B48-3365762EC70D}"/>
              </a:ext>
            </a:extLst>
          </p:cNvPr>
          <p:cNvSpPr/>
          <p:nvPr/>
        </p:nvSpPr>
        <p:spPr>
          <a:xfrm>
            <a:off x="693088" y="1669770"/>
            <a:ext cx="10836304" cy="3593992"/>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10" name="Text Placeholder 9">
            <a:extLst>
              <a:ext uri="{FF2B5EF4-FFF2-40B4-BE49-F238E27FC236}">
                <a16:creationId xmlns:a16="http://schemas.microsoft.com/office/drawing/2014/main" id="{5E1A4691-B5F3-D2A5-F24C-A12AE538391A}"/>
              </a:ext>
            </a:extLst>
          </p:cNvPr>
          <p:cNvSpPr>
            <a:spLocks noGrp="1"/>
          </p:cNvSpPr>
          <p:nvPr>
            <p:ph type="body" sz="quarter" idx="11"/>
          </p:nvPr>
        </p:nvSpPr>
        <p:spPr>
          <a:xfrm>
            <a:off x="1118094" y="1978570"/>
            <a:ext cx="9908105" cy="2898229"/>
          </a:xfrm>
        </p:spPr>
        <p:txBody>
          <a:bodyPr/>
          <a:lstStyle/>
          <a:p>
            <a:pPr algn="ctr"/>
            <a:r>
              <a:rPr lang="en-GB" sz="4000">
                <a:solidFill>
                  <a:srgbClr val="004C74"/>
                </a:solidFill>
              </a:rPr>
              <a:t>“I am battling so many different issues that it makes physical activity very difficult but, </a:t>
            </a:r>
            <a:r>
              <a:rPr lang="en-GB" sz="4000" b="1">
                <a:solidFill>
                  <a:srgbClr val="004C74"/>
                </a:solidFill>
              </a:rPr>
              <a:t>when I am able to, I find that it helps my mobility and my energy levels</a:t>
            </a:r>
            <a:r>
              <a:rPr lang="en-GB" sz="4000">
                <a:solidFill>
                  <a:srgbClr val="004C74"/>
                </a:solidFill>
              </a:rPr>
              <a:t>.”</a:t>
            </a:r>
          </a:p>
          <a:p>
            <a:pPr algn="ctr"/>
            <a:r>
              <a:rPr lang="en-GB" sz="2000" b="1">
                <a:solidFill>
                  <a:srgbClr val="004C74"/>
                </a:solidFill>
              </a:rPr>
              <a:t>Person living with arthritis, heart condition, chronic fatigue and fibromyalgia</a:t>
            </a:r>
          </a:p>
        </p:txBody>
      </p:sp>
    </p:spTree>
    <p:extLst>
      <p:ext uri="{BB962C8B-B14F-4D97-AF65-F5344CB8AC3E}">
        <p14:creationId xmlns:p14="http://schemas.microsoft.com/office/powerpoint/2010/main" val="335758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 name="Picture 3" descr="A person sitting on a mat stretching his arms&#10;&#10;Description automatically generated">
            <a:extLst>
              <a:ext uri="{FF2B5EF4-FFF2-40B4-BE49-F238E27FC236}">
                <a16:creationId xmlns:a16="http://schemas.microsoft.com/office/drawing/2014/main" id="{322BC3AF-C68F-802F-51C9-5B782CE3F1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69095" cy="3208421"/>
          </a:xfrm>
          <a:prstGeom prst="rect">
            <a:avLst/>
          </a:prstGeom>
        </p:spPr>
      </p:pic>
      <p:sp>
        <p:nvSpPr>
          <p:cNvPr id="2" name="Google Shape;160;p27">
            <a:extLst>
              <a:ext uri="{FF2B5EF4-FFF2-40B4-BE49-F238E27FC236}">
                <a16:creationId xmlns:a16="http://schemas.microsoft.com/office/drawing/2014/main" id="{1581BF99-F119-4408-1974-D76B427EFE90}"/>
              </a:ext>
            </a:extLst>
          </p:cNvPr>
          <p:cNvSpPr txBox="1"/>
          <p:nvPr/>
        </p:nvSpPr>
        <p:spPr>
          <a:xfrm>
            <a:off x="515936" y="2940430"/>
            <a:ext cx="9733533" cy="2058407"/>
          </a:xfrm>
          <a:prstGeom prst="rect">
            <a:avLst/>
          </a:prstGeom>
          <a:solidFill>
            <a:schemeClr val="bg1"/>
          </a:solidFill>
          <a:ln>
            <a:noFill/>
          </a:ln>
        </p:spPr>
        <p:txBody>
          <a:bodyPr spcFirstLastPara="1" wrap="square" lIns="216000" tIns="216000" rIns="216000" bIns="108000" anchor="t" anchorCtr="0">
            <a:spAutoFit/>
          </a:bodyPr>
          <a:lstStyle/>
          <a:p>
            <a:pPr>
              <a:lnSpc>
                <a:spcPts val="4500"/>
              </a:lnSpc>
            </a:pPr>
            <a:r>
              <a:rPr lang="en-GB" sz="5000" b="1" dirty="0">
                <a:solidFill>
                  <a:srgbClr val="4F2483"/>
                </a:solidFill>
                <a:latin typeface="+mj-lt"/>
                <a:ea typeface="Nunito"/>
                <a:cs typeface="Nunito"/>
                <a:sym typeface="Nunito"/>
              </a:rPr>
              <a:t>2. THE NHS IS A TRUSTED SOURCE,</a:t>
            </a:r>
            <a:endParaRPr lang="en-US" dirty="0">
              <a:sym typeface="Nunito"/>
            </a:endParaRPr>
          </a:p>
          <a:p>
            <a:pPr>
              <a:lnSpc>
                <a:spcPts val="4500"/>
              </a:lnSpc>
            </a:pPr>
            <a:br>
              <a:rPr lang="en-GB" sz="5000" b="1" dirty="0">
                <a:latin typeface="+mj-lt"/>
                <a:ea typeface="Nunito"/>
                <a:cs typeface="Nunito"/>
              </a:rPr>
            </a:br>
            <a:r>
              <a:rPr lang="en-GB" sz="5000" b="1" dirty="0">
                <a:solidFill>
                  <a:srgbClr val="4F2483"/>
                </a:solidFill>
                <a:latin typeface="+mj-lt"/>
                <a:ea typeface="Nunito"/>
                <a:cs typeface="Nunito"/>
                <a:sym typeface="Nunito"/>
              </a:rPr>
              <a:t>BUT ONLY A STARTING POINT</a:t>
            </a:r>
            <a:endParaRPr lang="en-GB" dirty="0"/>
          </a:p>
        </p:txBody>
      </p:sp>
    </p:spTree>
    <p:extLst>
      <p:ext uri="{BB962C8B-B14F-4D97-AF65-F5344CB8AC3E}">
        <p14:creationId xmlns:p14="http://schemas.microsoft.com/office/powerpoint/2010/main" val="131981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C8851D-8776-89A8-0DB1-557EA7A6EC6C}"/>
              </a:ext>
            </a:extLst>
          </p:cNvPr>
          <p:cNvSpPr>
            <a:spLocks noGrp="1"/>
          </p:cNvSpPr>
          <p:nvPr>
            <p:ph type="title"/>
          </p:nvPr>
        </p:nvSpPr>
        <p:spPr/>
        <p:txBody>
          <a:bodyPr/>
          <a:lstStyle/>
          <a:p>
            <a:r>
              <a:rPr lang="en-GB">
                <a:solidFill>
                  <a:srgbClr val="4F2483"/>
                </a:solidFill>
              </a:rPr>
              <a:t>THE STARTING POINT FOR TRUSTED ADVICE IS THE NHS</a:t>
            </a:r>
          </a:p>
        </p:txBody>
      </p:sp>
      <p:sp>
        <p:nvSpPr>
          <p:cNvPr id="10" name="Text Placeholder 9">
            <a:extLst>
              <a:ext uri="{FF2B5EF4-FFF2-40B4-BE49-F238E27FC236}">
                <a16:creationId xmlns:a16="http://schemas.microsoft.com/office/drawing/2014/main" id="{B5E17546-0DB3-8DBD-B395-BA529D791AFD}"/>
              </a:ext>
            </a:extLst>
          </p:cNvPr>
          <p:cNvSpPr>
            <a:spLocks noGrp="1"/>
          </p:cNvSpPr>
          <p:nvPr>
            <p:ph type="body" sz="quarter" idx="15"/>
          </p:nvPr>
        </p:nvSpPr>
        <p:spPr>
          <a:xfrm>
            <a:off x="4838209" y="1471502"/>
            <a:ext cx="7275629" cy="276999"/>
          </a:xfrm>
        </p:spPr>
        <p:txBody>
          <a:bodyPr/>
          <a:lstStyle/>
          <a:p>
            <a:r>
              <a:rPr lang="en-GB"/>
              <a:t>Most trusted sources of physical activity advice/information</a:t>
            </a:r>
          </a:p>
        </p:txBody>
      </p:sp>
      <p:graphicFrame>
        <p:nvGraphicFramePr>
          <p:cNvPr id="11" name="Chart 10">
            <a:extLst>
              <a:ext uri="{FF2B5EF4-FFF2-40B4-BE49-F238E27FC236}">
                <a16:creationId xmlns:a16="http://schemas.microsoft.com/office/drawing/2014/main" id="{62ACD8E0-78C3-7BD0-061E-86EC9B7A2E59}"/>
              </a:ext>
            </a:extLst>
          </p:cNvPr>
          <p:cNvGraphicFramePr/>
          <p:nvPr>
            <p:extLst>
              <p:ext uri="{D42A27DB-BD31-4B8C-83A1-F6EECF244321}">
                <p14:modId xmlns:p14="http://schemas.microsoft.com/office/powerpoint/2010/main" val="28008233"/>
              </p:ext>
            </p:extLst>
          </p:nvPr>
        </p:nvGraphicFramePr>
        <p:xfrm>
          <a:off x="4832768" y="1928316"/>
          <a:ext cx="7281070" cy="440203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2">
            <a:extLst>
              <a:ext uri="{FF2B5EF4-FFF2-40B4-BE49-F238E27FC236}">
                <a16:creationId xmlns:a16="http://schemas.microsoft.com/office/drawing/2014/main" id="{2297A06B-D4CF-1190-4BAE-3AC6D08DB30F}"/>
              </a:ext>
            </a:extLst>
          </p:cNvPr>
          <p:cNvSpPr txBox="1">
            <a:spLocks/>
          </p:cNvSpPr>
          <p:nvPr/>
        </p:nvSpPr>
        <p:spPr>
          <a:xfrm>
            <a:off x="520621" y="1548154"/>
            <a:ext cx="3379867" cy="262123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People naturally turn to the healthcare system for advice on how to get active with a LTHC.</a:t>
            </a:r>
          </a:p>
          <a:p>
            <a:r>
              <a:rPr lang="en-GB"/>
              <a:t>However, many verbatim responses point to the challenges faced by the NHS and the fact that the healthcare system cannot succeed alone in the mission of supporting more people with LTHC to be physically active.</a:t>
            </a:r>
          </a:p>
        </p:txBody>
      </p:sp>
      <p:sp>
        <p:nvSpPr>
          <p:cNvPr id="5" name="Rectangle 4">
            <a:extLst>
              <a:ext uri="{FF2B5EF4-FFF2-40B4-BE49-F238E27FC236}">
                <a16:creationId xmlns:a16="http://schemas.microsoft.com/office/drawing/2014/main" id="{65DD4A1F-EFD8-4D8C-24C4-7ADDE6618466}"/>
              </a:ext>
            </a:extLst>
          </p:cNvPr>
          <p:cNvSpPr/>
          <p:nvPr/>
        </p:nvSpPr>
        <p:spPr>
          <a:xfrm>
            <a:off x="0" y="0"/>
            <a:ext cx="12192000" cy="433137"/>
          </a:xfrm>
          <a:prstGeom prst="rect">
            <a:avLst/>
          </a:prstGeom>
          <a:solidFill>
            <a:srgbClr val="71C7DF"/>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3" name="Footer Placeholder 5">
            <a:extLst>
              <a:ext uri="{FF2B5EF4-FFF2-40B4-BE49-F238E27FC236}">
                <a16:creationId xmlns:a16="http://schemas.microsoft.com/office/drawing/2014/main" id="{A66A6BA1-63E5-A118-EFF9-FAE10BDA64DF}"/>
              </a:ext>
            </a:extLst>
          </p:cNvPr>
          <p:cNvSpPr>
            <a:spLocks noGrp="1"/>
          </p:cNvSpPr>
          <p:nvPr>
            <p:ph type="ftr" sz="quarter" idx="3"/>
          </p:nvPr>
        </p:nvSpPr>
        <p:spPr>
          <a:xfrm>
            <a:off x="518465" y="6385146"/>
            <a:ext cx="10777678" cy="123111"/>
          </a:xfrm>
        </p:spPr>
        <p:txBody>
          <a:bodyPr/>
          <a:lstStyle/>
          <a:p>
            <a:r>
              <a:rPr lang="en-US" b="1"/>
              <a:t>Source: </a:t>
            </a:r>
            <a:r>
              <a:rPr lang="en-US"/>
              <a:t>Q02. Which of the following sources of physical activity related advice and/or information would you trust? Base: All respondents (n=2,241)</a:t>
            </a:r>
          </a:p>
        </p:txBody>
      </p:sp>
    </p:spTree>
    <p:extLst>
      <p:ext uri="{BB962C8B-B14F-4D97-AF65-F5344CB8AC3E}">
        <p14:creationId xmlns:p14="http://schemas.microsoft.com/office/powerpoint/2010/main" val="151024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1C7DF"/>
        </a:solidFill>
        <a:effectLst/>
      </p:bgPr>
    </p:bg>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78F9DC11-032B-9625-78E9-93673F4BFE0A}"/>
              </a:ext>
            </a:extLst>
          </p:cNvPr>
          <p:cNvSpPr/>
          <p:nvPr/>
        </p:nvSpPr>
        <p:spPr>
          <a:xfrm>
            <a:off x="295523" y="882593"/>
            <a:ext cx="11607580" cy="4436832"/>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10" name="Text Placeholder 9">
            <a:extLst>
              <a:ext uri="{FF2B5EF4-FFF2-40B4-BE49-F238E27FC236}">
                <a16:creationId xmlns:a16="http://schemas.microsoft.com/office/drawing/2014/main" id="{5E1A4691-B5F3-D2A5-F24C-A12AE538391A}"/>
              </a:ext>
            </a:extLst>
          </p:cNvPr>
          <p:cNvSpPr>
            <a:spLocks noGrp="1"/>
          </p:cNvSpPr>
          <p:nvPr>
            <p:ph type="body" sz="quarter" idx="11"/>
          </p:nvPr>
        </p:nvSpPr>
        <p:spPr>
          <a:xfrm>
            <a:off x="500036" y="1107913"/>
            <a:ext cx="11137346" cy="3944670"/>
          </a:xfrm>
        </p:spPr>
        <p:txBody>
          <a:bodyPr/>
          <a:lstStyle/>
          <a:p>
            <a:pPr algn="ctr"/>
            <a:r>
              <a:rPr lang="en-GB" sz="3200">
                <a:solidFill>
                  <a:srgbClr val="4F2483"/>
                </a:solidFill>
              </a:rPr>
              <a:t>“32 years in the NHS and we always focus on managing ill health through medical interventions, </a:t>
            </a:r>
            <a:r>
              <a:rPr lang="en-GB" sz="3200" b="1">
                <a:solidFill>
                  <a:srgbClr val="4F2483"/>
                </a:solidFill>
              </a:rPr>
              <a:t>we aren’t very good at doing the primary or secondary preventative services…most patients with a long term condition get one annual assessment a year, meds reviewed &amp; then they are on their own for the other 363 days </a:t>
            </a:r>
            <a:r>
              <a:rPr lang="en-GB" sz="3200">
                <a:solidFill>
                  <a:srgbClr val="4F2483"/>
                </a:solidFill>
              </a:rPr>
              <a:t>unless they have an exacerbation, then they are seen as a problem patient.”</a:t>
            </a:r>
          </a:p>
          <a:p>
            <a:pPr algn="ctr"/>
            <a:r>
              <a:rPr lang="en-GB" sz="2400" b="1">
                <a:solidFill>
                  <a:srgbClr val="4F2483"/>
                </a:solidFill>
              </a:rPr>
              <a:t>General Practitioner</a:t>
            </a:r>
          </a:p>
        </p:txBody>
      </p:sp>
    </p:spTree>
    <p:extLst>
      <p:ext uri="{BB962C8B-B14F-4D97-AF65-F5344CB8AC3E}">
        <p14:creationId xmlns:p14="http://schemas.microsoft.com/office/powerpoint/2010/main" val="33348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 name="Picture 4" descr="A person standing next to kayaks&#10;&#10;Description automatically generated">
            <a:extLst>
              <a:ext uri="{FF2B5EF4-FFF2-40B4-BE49-F238E27FC236}">
                <a16:creationId xmlns:a16="http://schemas.microsoft.com/office/drawing/2014/main" id="{2A9125EA-7B2E-656E-9C9C-E9D60D4C65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03" y="0"/>
            <a:ext cx="12192000" cy="3208421"/>
          </a:xfrm>
          <a:prstGeom prst="rect">
            <a:avLst/>
          </a:prstGeom>
        </p:spPr>
      </p:pic>
      <p:sp>
        <p:nvSpPr>
          <p:cNvPr id="3" name="Google Shape;160;p27">
            <a:extLst>
              <a:ext uri="{FF2B5EF4-FFF2-40B4-BE49-F238E27FC236}">
                <a16:creationId xmlns:a16="http://schemas.microsoft.com/office/drawing/2014/main" id="{05AC9C8F-4A0E-57EE-5170-F38EDB021E7F}"/>
              </a:ext>
            </a:extLst>
          </p:cNvPr>
          <p:cNvSpPr txBox="1"/>
          <p:nvPr/>
        </p:nvSpPr>
        <p:spPr>
          <a:xfrm>
            <a:off x="515936" y="2940430"/>
            <a:ext cx="7085867" cy="1481326"/>
          </a:xfrm>
          <a:prstGeom prst="rect">
            <a:avLst/>
          </a:prstGeom>
          <a:solidFill>
            <a:schemeClr val="bg1"/>
          </a:solidFill>
          <a:ln>
            <a:noFill/>
          </a:ln>
        </p:spPr>
        <p:txBody>
          <a:bodyPr spcFirstLastPara="1" wrap="square" lIns="216000" tIns="216000" rIns="216000" bIns="108000" anchor="t" anchorCtr="0">
            <a:spAutoFit/>
          </a:bodyPr>
          <a:lstStyle/>
          <a:p>
            <a:pPr>
              <a:lnSpc>
                <a:spcPts val="4500"/>
              </a:lnSpc>
            </a:pPr>
            <a:r>
              <a:rPr lang="en-GB" sz="5000" b="1">
                <a:solidFill>
                  <a:srgbClr val="C00000"/>
                </a:solidFill>
              </a:rPr>
              <a:t>3. WHY IT CAN BE HARD </a:t>
            </a:r>
            <a:br>
              <a:rPr lang="en-GB" sz="5000" b="1">
                <a:solidFill>
                  <a:srgbClr val="C00000"/>
                </a:solidFill>
              </a:rPr>
            </a:br>
            <a:r>
              <a:rPr lang="en-GB" sz="5000" b="1">
                <a:solidFill>
                  <a:srgbClr val="C00000"/>
                </a:solidFill>
              </a:rPr>
              <a:t>TO GET ACTIVE</a:t>
            </a:r>
            <a:endParaRPr lang="en-GB" sz="5000" b="1">
              <a:solidFill>
                <a:schemeClr val="accent2"/>
              </a:solidFill>
              <a:latin typeface="+mj-lt"/>
              <a:ea typeface="Nunito"/>
              <a:cs typeface="Nunito"/>
              <a:sym typeface="Nunito"/>
            </a:endParaRPr>
          </a:p>
        </p:txBody>
      </p:sp>
    </p:spTree>
    <p:extLst>
      <p:ext uri="{BB962C8B-B14F-4D97-AF65-F5344CB8AC3E}">
        <p14:creationId xmlns:p14="http://schemas.microsoft.com/office/powerpoint/2010/main" val="364124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D28A-8198-DF33-FA2F-F02F8AB4593B}"/>
              </a:ext>
            </a:extLst>
          </p:cNvPr>
          <p:cNvSpPr>
            <a:spLocks noGrp="1"/>
          </p:cNvSpPr>
          <p:nvPr>
            <p:ph type="title"/>
          </p:nvPr>
        </p:nvSpPr>
        <p:spPr>
          <a:xfrm>
            <a:off x="520717" y="622094"/>
            <a:ext cx="11155411" cy="861774"/>
          </a:xfrm>
        </p:spPr>
        <p:txBody>
          <a:bodyPr/>
          <a:lstStyle/>
          <a:p>
            <a:r>
              <a:rPr lang="en-GB">
                <a:solidFill>
                  <a:srgbClr val="C00000"/>
                </a:solidFill>
              </a:rPr>
              <a:t>PAIN, LOW ENERGY AND PHYSICAL LIMITATIONS ARE THE PRIMARY BARRIERS TO ACTIVITY</a:t>
            </a:r>
          </a:p>
        </p:txBody>
      </p:sp>
      <p:sp>
        <p:nvSpPr>
          <p:cNvPr id="6" name="Footer Placeholder 5">
            <a:extLst>
              <a:ext uri="{FF2B5EF4-FFF2-40B4-BE49-F238E27FC236}">
                <a16:creationId xmlns:a16="http://schemas.microsoft.com/office/drawing/2014/main" id="{4F95CE01-8780-E55F-2F44-51A297D680C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Q04. What, if any, are the main barriers you face when it comes to being more physically active? Base: People with LTHCs (n=1,009).</a:t>
            </a:r>
          </a:p>
        </p:txBody>
      </p:sp>
      <p:graphicFrame>
        <p:nvGraphicFramePr>
          <p:cNvPr id="10" name="Chart 9">
            <a:extLst>
              <a:ext uri="{FF2B5EF4-FFF2-40B4-BE49-F238E27FC236}">
                <a16:creationId xmlns:a16="http://schemas.microsoft.com/office/drawing/2014/main" id="{DD307190-E3B4-DAFA-CF7C-6AC8260F4373}"/>
              </a:ext>
            </a:extLst>
          </p:cNvPr>
          <p:cNvGraphicFramePr/>
          <p:nvPr>
            <p:extLst>
              <p:ext uri="{D42A27DB-BD31-4B8C-83A1-F6EECF244321}">
                <p14:modId xmlns:p14="http://schemas.microsoft.com/office/powerpoint/2010/main" val="463415362"/>
              </p:ext>
            </p:extLst>
          </p:nvPr>
        </p:nvGraphicFramePr>
        <p:xfrm>
          <a:off x="1727200" y="2260600"/>
          <a:ext cx="9099787" cy="3901753"/>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98355A26-4E7C-E827-B9DC-B2427E13029F}"/>
              </a:ext>
            </a:extLst>
          </p:cNvPr>
          <p:cNvSpPr/>
          <p:nvPr/>
        </p:nvSpPr>
        <p:spPr>
          <a:xfrm>
            <a:off x="-2455" y="0"/>
            <a:ext cx="12192000" cy="433137"/>
          </a:xfrm>
          <a:prstGeom prst="rect">
            <a:avLst/>
          </a:prstGeom>
          <a:solidFill>
            <a:srgbClr val="EEDF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3" name="Text Placeholder 32">
            <a:extLst>
              <a:ext uri="{FF2B5EF4-FFF2-40B4-BE49-F238E27FC236}">
                <a16:creationId xmlns:a16="http://schemas.microsoft.com/office/drawing/2014/main" id="{2F51A455-2E70-D961-DED0-34B4BA92C86B}"/>
              </a:ext>
            </a:extLst>
          </p:cNvPr>
          <p:cNvSpPr txBox="1">
            <a:spLocks/>
          </p:cNvSpPr>
          <p:nvPr/>
        </p:nvSpPr>
        <p:spPr>
          <a:xfrm>
            <a:off x="2005765" y="1769901"/>
            <a:ext cx="7718201" cy="276999"/>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Top 10 barriers to physical activity cited by people with LTHCs</a:t>
            </a:r>
          </a:p>
        </p:txBody>
      </p:sp>
    </p:spTree>
    <p:extLst>
      <p:ext uri="{BB962C8B-B14F-4D97-AF65-F5344CB8AC3E}">
        <p14:creationId xmlns:p14="http://schemas.microsoft.com/office/powerpoint/2010/main" val="363123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431298-C371-56DC-D17A-822CB922EC8E}"/>
              </a:ext>
            </a:extLst>
          </p:cNvPr>
          <p:cNvSpPr/>
          <p:nvPr/>
        </p:nvSpPr>
        <p:spPr>
          <a:xfrm>
            <a:off x="403902" y="4084131"/>
            <a:ext cx="7665897" cy="1083605"/>
          </a:xfrm>
          <a:prstGeom prst="roundRect">
            <a:avLst>
              <a:gd name="adj" fmla="val 0"/>
            </a:avLst>
          </a:prstGeom>
          <a:solidFill>
            <a:srgbClr val="D8EEF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1" err="1"/>
          </a:p>
        </p:txBody>
      </p:sp>
      <p:sp>
        <p:nvSpPr>
          <p:cNvPr id="3" name="Title 2">
            <a:extLst>
              <a:ext uri="{FF2B5EF4-FFF2-40B4-BE49-F238E27FC236}">
                <a16:creationId xmlns:a16="http://schemas.microsoft.com/office/drawing/2014/main" id="{4A7605B0-4502-CADF-322C-92D90735E576}"/>
              </a:ext>
            </a:extLst>
          </p:cNvPr>
          <p:cNvSpPr>
            <a:spLocks noGrp="1"/>
          </p:cNvSpPr>
          <p:nvPr>
            <p:ph type="title"/>
          </p:nvPr>
        </p:nvSpPr>
        <p:spPr/>
        <p:txBody>
          <a:bodyPr/>
          <a:lstStyle/>
          <a:p>
            <a:r>
              <a:rPr lang="en-GB">
                <a:solidFill>
                  <a:srgbClr val="004C74"/>
                </a:solidFill>
                <a:ea typeface="SimSun"/>
              </a:rPr>
              <a:t>BACKGROUND TO WE ARE UNDEFEATABLE</a:t>
            </a:r>
            <a:endParaRPr lang="en-US">
              <a:solidFill>
                <a:srgbClr val="004C74"/>
              </a:solidFill>
            </a:endParaRPr>
          </a:p>
        </p:txBody>
      </p:sp>
      <p:pic>
        <p:nvPicPr>
          <p:cNvPr id="2" name="Picture 1" descr="A collage of people in water&#10;&#10;Description automatically generated">
            <a:extLst>
              <a:ext uri="{FF2B5EF4-FFF2-40B4-BE49-F238E27FC236}">
                <a16:creationId xmlns:a16="http://schemas.microsoft.com/office/drawing/2014/main" id="{5BE99EAC-209E-EAF3-88BF-6BA4B81BBDA4}"/>
              </a:ext>
            </a:extLst>
          </p:cNvPr>
          <p:cNvPicPr>
            <a:picLocks noChangeAspect="1"/>
          </p:cNvPicPr>
          <p:nvPr/>
        </p:nvPicPr>
        <p:blipFill rotWithShape="1">
          <a:blip r:embed="rId2"/>
          <a:srcRect r="1433"/>
          <a:stretch/>
        </p:blipFill>
        <p:spPr>
          <a:xfrm>
            <a:off x="8473978" y="622231"/>
            <a:ext cx="3716973" cy="5789988"/>
          </a:xfrm>
          <a:prstGeom prst="rect">
            <a:avLst/>
          </a:prstGeom>
        </p:spPr>
      </p:pic>
      <p:sp>
        <p:nvSpPr>
          <p:cNvPr id="5" name="Text Placeholder 5">
            <a:extLst>
              <a:ext uri="{FF2B5EF4-FFF2-40B4-BE49-F238E27FC236}">
                <a16:creationId xmlns:a16="http://schemas.microsoft.com/office/drawing/2014/main" id="{F7A93DCD-5A9B-456C-C60E-E21BCA6B7750}"/>
              </a:ext>
            </a:extLst>
          </p:cNvPr>
          <p:cNvSpPr txBox="1">
            <a:spLocks/>
          </p:cNvSpPr>
          <p:nvPr/>
        </p:nvSpPr>
        <p:spPr>
          <a:xfrm>
            <a:off x="521380" y="1511935"/>
            <a:ext cx="7493475" cy="4493538"/>
          </a:xfrm>
          <a:prstGeom prst="rect">
            <a:avLst/>
          </a:prstGeom>
        </p:spPr>
        <p:txBody>
          <a:bodyPr wrap="square" lIns="0" tIns="0" rIns="0" bIns="0" anchor="t">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500"/>
              </a:spcBef>
            </a:pPr>
            <a:r>
              <a:rPr lang="en-GB" sz="2000" dirty="0">
                <a:ea typeface="+mn-lt"/>
                <a:cs typeface="+mn-lt"/>
              </a:rPr>
              <a:t>A movement supporting people with long term health conditions (LTHCs) to be physically active in ways that work for them. Resources constantly developing and include ideas on ways to move, tips for getting started and workouts. </a:t>
            </a:r>
          </a:p>
          <a:p>
            <a:pPr>
              <a:spcBef>
                <a:spcPts val="1500"/>
              </a:spcBef>
            </a:pPr>
            <a:r>
              <a:rPr lang="en-GB" sz="2000" dirty="0">
                <a:ea typeface="+mn-lt"/>
                <a:cs typeface="+mn-lt"/>
              </a:rPr>
              <a:t>Supported by Sport England with National Lottery funding and led by The Richmond Group of Charities in collaboration with Mind, MS Society and Parkinson’s UK.</a:t>
            </a:r>
          </a:p>
          <a:p>
            <a:pPr>
              <a:spcBef>
                <a:spcPts val="2400"/>
              </a:spcBef>
            </a:pPr>
            <a:r>
              <a:rPr lang="en-GB" sz="2000" b="1" dirty="0">
                <a:ea typeface="+mn-lt"/>
                <a:cs typeface="+mn-lt"/>
              </a:rPr>
              <a:t>Vision: </a:t>
            </a:r>
            <a:r>
              <a:rPr lang="en-GB" sz="2000" dirty="0">
                <a:ea typeface="+mn-lt"/>
                <a:cs typeface="+mn-lt"/>
              </a:rPr>
              <a:t>be the go-to resou</a:t>
            </a:r>
            <a:r>
              <a:rPr lang="en-GB" sz="2000" dirty="0">
                <a:latin typeface="TW Cen MT"/>
                <a:ea typeface="+mn-lt"/>
                <a:cs typeface="+mn-lt"/>
              </a:rPr>
              <a:t>rce to support people living with LTHCs to start and stay active, by galvanising and connecting people to enjoy the benefits of ongoing activity.</a:t>
            </a:r>
            <a:endParaRPr lang="en-GB" sz="2000" dirty="0">
              <a:ea typeface="+mn-lt"/>
              <a:cs typeface="+mn-lt"/>
            </a:endParaRPr>
          </a:p>
          <a:p>
            <a:pPr>
              <a:spcBef>
                <a:spcPts val="1500"/>
              </a:spcBef>
            </a:pPr>
            <a:endParaRPr lang="en-GB" sz="2000" b="1" dirty="0"/>
          </a:p>
        </p:txBody>
      </p:sp>
      <p:sp>
        <p:nvSpPr>
          <p:cNvPr id="7" name="Rectangle 6">
            <a:extLst>
              <a:ext uri="{FF2B5EF4-FFF2-40B4-BE49-F238E27FC236}">
                <a16:creationId xmlns:a16="http://schemas.microsoft.com/office/drawing/2014/main" id="{5BB1615C-9DCE-346A-8808-ECBE595B9F4D}"/>
              </a:ext>
            </a:extLst>
          </p:cNvPr>
          <p:cNvSpPr/>
          <p:nvPr/>
        </p:nvSpPr>
        <p:spPr>
          <a:xfrm>
            <a:off x="0" y="0"/>
            <a:ext cx="12192000" cy="433137"/>
          </a:xfrm>
          <a:prstGeom prst="rect">
            <a:avLst/>
          </a:prstGeom>
          <a:solidFill>
            <a:srgbClr val="D8EEFD"/>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pic>
        <p:nvPicPr>
          <p:cNvPr id="8" name="Picture 7" descr="A group of white logos&#10;&#10;Description automatically generated">
            <a:extLst>
              <a:ext uri="{FF2B5EF4-FFF2-40B4-BE49-F238E27FC236}">
                <a16:creationId xmlns:a16="http://schemas.microsoft.com/office/drawing/2014/main" id="{5F1B9B15-69B3-D4C4-B20F-364F040E2FB4}"/>
              </a:ext>
            </a:extLst>
          </p:cNvPr>
          <p:cNvPicPr>
            <a:picLocks noChangeAspect="1"/>
          </p:cNvPicPr>
          <p:nvPr/>
        </p:nvPicPr>
        <p:blipFill>
          <a:blip r:embed="rId3" cstate="screen">
            <a:duotone>
              <a:prstClr val="black"/>
              <a:schemeClr val="accent1">
                <a:tint val="45000"/>
                <a:satMod val="400000"/>
              </a:schemeClr>
            </a:duotone>
            <a:alphaModFix/>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902" y="5550371"/>
            <a:ext cx="7772400" cy="1165860"/>
          </a:xfrm>
          <a:prstGeom prst="rect">
            <a:avLst/>
          </a:prstGeom>
        </p:spPr>
      </p:pic>
    </p:spTree>
    <p:extLst>
      <p:ext uri="{BB962C8B-B14F-4D97-AF65-F5344CB8AC3E}">
        <p14:creationId xmlns:p14="http://schemas.microsoft.com/office/powerpoint/2010/main" val="3530071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E2CAF71-BEA3-3856-CC61-24115EA9A11B}"/>
              </a:ext>
            </a:extLst>
          </p:cNvPr>
          <p:cNvCxnSpPr>
            <a:cxnSpLocks/>
          </p:cNvCxnSpPr>
          <p:nvPr/>
        </p:nvCxnSpPr>
        <p:spPr>
          <a:xfrm>
            <a:off x="721732" y="2893314"/>
            <a:ext cx="7326633" cy="333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650A2FE-5AB1-C4C5-B4C9-1745BC920CF0}"/>
              </a:ext>
            </a:extLst>
          </p:cNvPr>
          <p:cNvSpPr>
            <a:spLocks noGrp="1"/>
          </p:cNvSpPr>
          <p:nvPr>
            <p:ph type="title"/>
          </p:nvPr>
        </p:nvSpPr>
        <p:spPr/>
        <p:txBody>
          <a:bodyPr/>
          <a:lstStyle/>
          <a:p>
            <a:r>
              <a:rPr lang="en-GB">
                <a:solidFill>
                  <a:srgbClr val="C00000"/>
                </a:solidFill>
              </a:rPr>
              <a:t>TOP 3 BARRIERS TO PHYSICAL ACTIVITY: </a:t>
            </a:r>
            <a:r>
              <a:rPr lang="en-GB" b="0">
                <a:solidFill>
                  <a:srgbClr val="C00000"/>
                </a:solidFill>
              </a:rPr>
              <a:t>BY LTHC</a:t>
            </a:r>
          </a:p>
        </p:txBody>
      </p:sp>
      <p:sp>
        <p:nvSpPr>
          <p:cNvPr id="10" name="Text Placeholder 9">
            <a:extLst>
              <a:ext uri="{FF2B5EF4-FFF2-40B4-BE49-F238E27FC236}">
                <a16:creationId xmlns:a16="http://schemas.microsoft.com/office/drawing/2014/main" id="{D55D75D1-87BA-46BB-4B30-B9637E6891A6}"/>
              </a:ext>
            </a:extLst>
          </p:cNvPr>
          <p:cNvSpPr>
            <a:spLocks noGrp="1"/>
          </p:cNvSpPr>
          <p:nvPr>
            <p:ph type="body" sz="quarter" idx="15"/>
          </p:nvPr>
        </p:nvSpPr>
        <p:spPr>
          <a:xfrm>
            <a:off x="521379" y="1269481"/>
            <a:ext cx="11154683" cy="430887"/>
          </a:xfrm>
        </p:spPr>
        <p:txBody>
          <a:bodyPr/>
          <a:lstStyle/>
          <a:p>
            <a:r>
              <a:rPr lang="en-GB" sz="1400"/>
              <a:t>The theme of physical limitation was dominant across a wide range of LTHCs, with verbatim evidence highlighting the extent to which such challenges can affect motivation. </a:t>
            </a:r>
          </a:p>
        </p:txBody>
      </p:sp>
      <p:sp>
        <p:nvSpPr>
          <p:cNvPr id="6" name="Footer Placeholder 5">
            <a:extLst>
              <a:ext uri="{FF2B5EF4-FFF2-40B4-BE49-F238E27FC236}">
                <a16:creationId xmlns:a16="http://schemas.microsoft.com/office/drawing/2014/main" id="{7281772E-5F01-D9B7-D3EB-32663A7259C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Q04. What, if any, are the main barriers you face when it comes to being more physically active? Bases shown in figure. Conditions with sample sizes under 40 are not shown. *COPD: Chronic Obstructive Pulmonary Disorder **Examples of severe mental health conditions include schizophrenia and bipolar disorder</a:t>
            </a:r>
          </a:p>
        </p:txBody>
      </p:sp>
      <p:cxnSp>
        <p:nvCxnSpPr>
          <p:cNvPr id="21" name="Straight Connector 20">
            <a:extLst>
              <a:ext uri="{FF2B5EF4-FFF2-40B4-BE49-F238E27FC236}">
                <a16:creationId xmlns:a16="http://schemas.microsoft.com/office/drawing/2014/main" id="{2592AA8D-A71A-F9A1-543E-EB8B1959F76C}"/>
              </a:ext>
            </a:extLst>
          </p:cNvPr>
          <p:cNvCxnSpPr>
            <a:cxnSpLocks/>
          </p:cNvCxnSpPr>
          <p:nvPr/>
        </p:nvCxnSpPr>
        <p:spPr>
          <a:xfrm>
            <a:off x="721732" y="3338157"/>
            <a:ext cx="7326633" cy="3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E075D0-4111-9FA6-3F30-F9662A396487}"/>
              </a:ext>
            </a:extLst>
          </p:cNvPr>
          <p:cNvCxnSpPr>
            <a:cxnSpLocks/>
          </p:cNvCxnSpPr>
          <p:nvPr/>
        </p:nvCxnSpPr>
        <p:spPr>
          <a:xfrm>
            <a:off x="721732" y="3774763"/>
            <a:ext cx="7326633" cy="3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871848-6AEA-8321-F34F-C348196BF040}"/>
              </a:ext>
            </a:extLst>
          </p:cNvPr>
          <p:cNvCxnSpPr>
            <a:cxnSpLocks/>
          </p:cNvCxnSpPr>
          <p:nvPr/>
        </p:nvCxnSpPr>
        <p:spPr>
          <a:xfrm>
            <a:off x="721732" y="4936298"/>
            <a:ext cx="7326633" cy="3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111F6EE-9E3C-B8A5-4DD6-1CB6E342285D}"/>
              </a:ext>
            </a:extLst>
          </p:cNvPr>
          <p:cNvCxnSpPr>
            <a:cxnSpLocks/>
          </p:cNvCxnSpPr>
          <p:nvPr/>
        </p:nvCxnSpPr>
        <p:spPr>
          <a:xfrm>
            <a:off x="721732" y="5372904"/>
            <a:ext cx="7326633" cy="3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EA5B64-D7F5-1FB8-2178-AC68DA7FD9F6}"/>
              </a:ext>
            </a:extLst>
          </p:cNvPr>
          <p:cNvCxnSpPr>
            <a:cxnSpLocks/>
          </p:cNvCxnSpPr>
          <p:nvPr/>
        </p:nvCxnSpPr>
        <p:spPr>
          <a:xfrm>
            <a:off x="721732" y="5801271"/>
            <a:ext cx="7326633" cy="33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FFAB96D-95E2-DEE7-1755-9C0850BD6A90}"/>
              </a:ext>
            </a:extLst>
          </p:cNvPr>
          <p:cNvSpPr/>
          <p:nvPr/>
        </p:nvSpPr>
        <p:spPr>
          <a:xfrm>
            <a:off x="515946" y="2712160"/>
            <a:ext cx="345832" cy="345832"/>
          </a:xfrm>
          <a:prstGeom prst="ellipse">
            <a:avLst/>
          </a:prstGeom>
          <a:solidFill>
            <a:srgbClr val="C000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chemeClr val="bg1"/>
                </a:solidFill>
                <a:effectLst/>
                <a:uLnTx/>
                <a:uFillTx/>
                <a:latin typeface="Tw Cen MT" panose="020B0602020104020603"/>
                <a:ea typeface="Verdana" panose="020B0604030504040204" pitchFamily="34" charset="0"/>
                <a:cs typeface="Verdana" panose="020B0604030504040204" pitchFamily="34" charset="0"/>
              </a:rPr>
              <a:t>1</a:t>
            </a:r>
          </a:p>
        </p:txBody>
      </p:sp>
      <p:sp>
        <p:nvSpPr>
          <p:cNvPr id="14" name="Oval 13">
            <a:extLst>
              <a:ext uri="{FF2B5EF4-FFF2-40B4-BE49-F238E27FC236}">
                <a16:creationId xmlns:a16="http://schemas.microsoft.com/office/drawing/2014/main" id="{FA95AB27-ECA3-C86A-3201-DB6C64A1024F}"/>
              </a:ext>
            </a:extLst>
          </p:cNvPr>
          <p:cNvSpPr/>
          <p:nvPr/>
        </p:nvSpPr>
        <p:spPr>
          <a:xfrm>
            <a:off x="515946" y="3153912"/>
            <a:ext cx="345832" cy="345832"/>
          </a:xfrm>
          <a:prstGeom prst="ellipse">
            <a:avLst/>
          </a:prstGeom>
          <a:solidFill>
            <a:srgbClr val="C000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chemeClr val="bg1"/>
                </a:solidFill>
                <a:effectLst/>
                <a:uLnTx/>
                <a:uFillTx/>
                <a:latin typeface="Tw Cen MT" panose="020B0602020104020603"/>
                <a:ea typeface="Verdana" panose="020B0604030504040204" pitchFamily="34" charset="0"/>
                <a:cs typeface="Verdana" panose="020B0604030504040204" pitchFamily="34" charset="0"/>
              </a:rPr>
              <a:t>2</a:t>
            </a:r>
          </a:p>
        </p:txBody>
      </p:sp>
      <p:sp>
        <p:nvSpPr>
          <p:cNvPr id="15" name="Oval 14">
            <a:extLst>
              <a:ext uri="{FF2B5EF4-FFF2-40B4-BE49-F238E27FC236}">
                <a16:creationId xmlns:a16="http://schemas.microsoft.com/office/drawing/2014/main" id="{6C4B10CA-8822-B69A-CEC3-C23381DCFCBB}"/>
              </a:ext>
            </a:extLst>
          </p:cNvPr>
          <p:cNvSpPr/>
          <p:nvPr/>
        </p:nvSpPr>
        <p:spPr>
          <a:xfrm>
            <a:off x="515946" y="3587051"/>
            <a:ext cx="345832" cy="345832"/>
          </a:xfrm>
          <a:prstGeom prst="ellipse">
            <a:avLst/>
          </a:prstGeom>
          <a:solidFill>
            <a:srgbClr val="C000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chemeClr val="bg1"/>
                </a:solidFill>
                <a:effectLst/>
                <a:uLnTx/>
                <a:uFillTx/>
                <a:latin typeface="Tw Cen MT" panose="020B0602020104020603"/>
                <a:ea typeface="Verdana" panose="020B0604030504040204" pitchFamily="34" charset="0"/>
                <a:cs typeface="Verdana" panose="020B0604030504040204" pitchFamily="34" charset="0"/>
              </a:rPr>
              <a:t>3</a:t>
            </a:r>
          </a:p>
        </p:txBody>
      </p:sp>
      <p:sp>
        <p:nvSpPr>
          <p:cNvPr id="16" name="Oval 15">
            <a:extLst>
              <a:ext uri="{FF2B5EF4-FFF2-40B4-BE49-F238E27FC236}">
                <a16:creationId xmlns:a16="http://schemas.microsoft.com/office/drawing/2014/main" id="{4A87C9EE-B55E-EDE0-2105-697A0A0FBD2F}"/>
              </a:ext>
            </a:extLst>
          </p:cNvPr>
          <p:cNvSpPr/>
          <p:nvPr/>
        </p:nvSpPr>
        <p:spPr>
          <a:xfrm>
            <a:off x="515946" y="4746906"/>
            <a:ext cx="345832" cy="345832"/>
          </a:xfrm>
          <a:prstGeom prst="ellipse">
            <a:avLst/>
          </a:prstGeom>
          <a:solidFill>
            <a:srgbClr val="C000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chemeClr val="bg1"/>
                </a:solidFill>
                <a:effectLst/>
                <a:uLnTx/>
                <a:uFillTx/>
                <a:latin typeface="Tw Cen MT" panose="020B0602020104020603"/>
                <a:ea typeface="Verdana" panose="020B0604030504040204" pitchFamily="34" charset="0"/>
                <a:cs typeface="Verdana" panose="020B0604030504040204" pitchFamily="34" charset="0"/>
              </a:rPr>
              <a:t>1</a:t>
            </a:r>
          </a:p>
        </p:txBody>
      </p:sp>
      <p:sp>
        <p:nvSpPr>
          <p:cNvPr id="17" name="Oval 16">
            <a:extLst>
              <a:ext uri="{FF2B5EF4-FFF2-40B4-BE49-F238E27FC236}">
                <a16:creationId xmlns:a16="http://schemas.microsoft.com/office/drawing/2014/main" id="{AF4C52A2-A336-D999-35B9-29D7D422AD41}"/>
              </a:ext>
            </a:extLst>
          </p:cNvPr>
          <p:cNvSpPr/>
          <p:nvPr/>
        </p:nvSpPr>
        <p:spPr>
          <a:xfrm>
            <a:off x="515946" y="5188658"/>
            <a:ext cx="345832" cy="345832"/>
          </a:xfrm>
          <a:prstGeom prst="ellipse">
            <a:avLst/>
          </a:prstGeom>
          <a:solidFill>
            <a:srgbClr val="C000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chemeClr val="bg1"/>
                </a:solidFill>
                <a:effectLst/>
                <a:uLnTx/>
                <a:uFillTx/>
                <a:latin typeface="Tw Cen MT" panose="020B0602020104020603"/>
                <a:ea typeface="Verdana" panose="020B0604030504040204" pitchFamily="34" charset="0"/>
                <a:cs typeface="Verdana" panose="020B0604030504040204" pitchFamily="34" charset="0"/>
              </a:rPr>
              <a:t>2</a:t>
            </a:r>
          </a:p>
        </p:txBody>
      </p:sp>
      <p:sp>
        <p:nvSpPr>
          <p:cNvPr id="18" name="Oval 17">
            <a:extLst>
              <a:ext uri="{FF2B5EF4-FFF2-40B4-BE49-F238E27FC236}">
                <a16:creationId xmlns:a16="http://schemas.microsoft.com/office/drawing/2014/main" id="{08E3D482-23FC-275D-5F8B-854EC4610E71}"/>
              </a:ext>
            </a:extLst>
          </p:cNvPr>
          <p:cNvSpPr/>
          <p:nvPr/>
        </p:nvSpPr>
        <p:spPr>
          <a:xfrm>
            <a:off x="515946" y="5621797"/>
            <a:ext cx="345832" cy="345832"/>
          </a:xfrm>
          <a:prstGeom prst="ellipse">
            <a:avLst/>
          </a:prstGeom>
          <a:solidFill>
            <a:srgbClr val="C0000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1400" b="1" i="0" u="none" strike="noStrike" kern="1200" cap="none" spc="0" normalizeH="0" baseline="0" noProof="0">
                <a:ln>
                  <a:noFill/>
                </a:ln>
                <a:solidFill>
                  <a:schemeClr val="bg1"/>
                </a:solidFill>
                <a:effectLst/>
                <a:uLnTx/>
                <a:uFillTx/>
                <a:latin typeface="Tw Cen MT" panose="020B0602020104020603"/>
                <a:ea typeface="Verdana" panose="020B0604030504040204" pitchFamily="34" charset="0"/>
                <a:cs typeface="Verdana" panose="020B0604030504040204" pitchFamily="34" charset="0"/>
              </a:rPr>
              <a:t>3</a:t>
            </a:r>
          </a:p>
        </p:txBody>
      </p:sp>
      <p:graphicFrame>
        <p:nvGraphicFramePr>
          <p:cNvPr id="11" name="Table 10">
            <a:extLst>
              <a:ext uri="{FF2B5EF4-FFF2-40B4-BE49-F238E27FC236}">
                <a16:creationId xmlns:a16="http://schemas.microsoft.com/office/drawing/2014/main" id="{A611D09B-D95E-537B-43B4-168A7221D60A}"/>
              </a:ext>
            </a:extLst>
          </p:cNvPr>
          <p:cNvGraphicFramePr>
            <a:graphicFrameLocks noGrp="1"/>
          </p:cNvGraphicFramePr>
          <p:nvPr>
            <p:extLst>
              <p:ext uri="{D42A27DB-BD31-4B8C-83A1-F6EECF244321}">
                <p14:modId xmlns:p14="http://schemas.microsoft.com/office/powerpoint/2010/main" val="1288259660"/>
              </p:ext>
            </p:extLst>
          </p:nvPr>
        </p:nvGraphicFramePr>
        <p:xfrm>
          <a:off x="1030146" y="2143677"/>
          <a:ext cx="10645908" cy="1848473"/>
        </p:xfrm>
        <a:graphic>
          <a:graphicData uri="http://schemas.openxmlformats.org/drawingml/2006/table">
            <a:tbl>
              <a:tblPr firstRow="1" bandRow="1"/>
              <a:tblGrid>
                <a:gridCol w="1520844">
                  <a:extLst>
                    <a:ext uri="{9D8B030D-6E8A-4147-A177-3AD203B41FA5}">
                      <a16:colId xmlns:a16="http://schemas.microsoft.com/office/drawing/2014/main" val="4185776746"/>
                    </a:ext>
                  </a:extLst>
                </a:gridCol>
                <a:gridCol w="1520844">
                  <a:extLst>
                    <a:ext uri="{9D8B030D-6E8A-4147-A177-3AD203B41FA5}">
                      <a16:colId xmlns:a16="http://schemas.microsoft.com/office/drawing/2014/main" val="3196294750"/>
                    </a:ext>
                  </a:extLst>
                </a:gridCol>
                <a:gridCol w="1520844">
                  <a:extLst>
                    <a:ext uri="{9D8B030D-6E8A-4147-A177-3AD203B41FA5}">
                      <a16:colId xmlns:a16="http://schemas.microsoft.com/office/drawing/2014/main" val="808524455"/>
                    </a:ext>
                  </a:extLst>
                </a:gridCol>
                <a:gridCol w="1520844">
                  <a:extLst>
                    <a:ext uri="{9D8B030D-6E8A-4147-A177-3AD203B41FA5}">
                      <a16:colId xmlns:a16="http://schemas.microsoft.com/office/drawing/2014/main" val="1328496769"/>
                    </a:ext>
                  </a:extLst>
                </a:gridCol>
                <a:gridCol w="1520844">
                  <a:extLst>
                    <a:ext uri="{9D8B030D-6E8A-4147-A177-3AD203B41FA5}">
                      <a16:colId xmlns:a16="http://schemas.microsoft.com/office/drawing/2014/main" val="1905876201"/>
                    </a:ext>
                  </a:extLst>
                </a:gridCol>
                <a:gridCol w="1520844">
                  <a:extLst>
                    <a:ext uri="{9D8B030D-6E8A-4147-A177-3AD203B41FA5}">
                      <a16:colId xmlns:a16="http://schemas.microsoft.com/office/drawing/2014/main" val="858390115"/>
                    </a:ext>
                  </a:extLst>
                </a:gridCol>
                <a:gridCol w="1520844">
                  <a:extLst>
                    <a:ext uri="{9D8B030D-6E8A-4147-A177-3AD203B41FA5}">
                      <a16:colId xmlns:a16="http://schemas.microsoft.com/office/drawing/2014/main" val="3277718568"/>
                    </a:ext>
                  </a:extLst>
                </a:gridCol>
              </a:tblGrid>
              <a:tr h="51244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Arthritis</a:t>
                      </a:r>
                      <a:br>
                        <a:rPr lang="en-GB" sz="1100" b="1">
                          <a:solidFill>
                            <a:schemeClr val="bg1"/>
                          </a:solidFill>
                          <a:latin typeface="+mn-lt"/>
                          <a:sym typeface="Nunito"/>
                        </a:rPr>
                      </a:br>
                      <a:r>
                        <a:rPr lang="en-GB" sz="1100" b="1">
                          <a:solidFill>
                            <a:schemeClr val="bg1"/>
                          </a:solidFill>
                          <a:latin typeface="+mn-lt"/>
                          <a:sym typeface="Nunito"/>
                        </a:rPr>
                        <a:t> (n=417)</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Back pain </a:t>
                      </a:r>
                      <a:br>
                        <a:rPr lang="en-GB" sz="1100" b="1">
                          <a:solidFill>
                            <a:schemeClr val="bg1"/>
                          </a:solidFill>
                          <a:latin typeface="+mn-lt"/>
                          <a:sym typeface="Nunito"/>
                        </a:rPr>
                      </a:br>
                      <a:r>
                        <a:rPr lang="en-GB" sz="1100" b="1">
                          <a:solidFill>
                            <a:schemeClr val="bg1"/>
                          </a:solidFill>
                          <a:latin typeface="+mn-lt"/>
                          <a:sym typeface="Nunito"/>
                        </a:rPr>
                        <a:t>(n=273)</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A limiting mobility condition (n=180)</a:t>
                      </a:r>
                      <a:endParaRPr lang="en-GB"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Breast </a:t>
                      </a:r>
                      <a:br>
                        <a:rPr lang="en-GB" sz="1100" b="1">
                          <a:solidFill>
                            <a:schemeClr val="bg1"/>
                          </a:solidFill>
                          <a:latin typeface="+mn-lt"/>
                          <a:sym typeface="Nunito"/>
                        </a:rPr>
                      </a:br>
                      <a:r>
                        <a:rPr lang="en-GB" sz="1100" b="1">
                          <a:solidFill>
                            <a:schemeClr val="bg1"/>
                          </a:solidFill>
                          <a:latin typeface="+mn-lt"/>
                          <a:sym typeface="Nunito"/>
                        </a:rPr>
                        <a:t>cancer (n=58)</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Cancer (exc. breast) (n=62)</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Heart conditions (n=174)</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Stroke </a:t>
                      </a:r>
                      <a:br>
                        <a:rPr lang="en-GB" sz="1100" b="1">
                          <a:solidFill>
                            <a:schemeClr val="bg1"/>
                          </a:solidFill>
                          <a:latin typeface="+mn-lt"/>
                          <a:sym typeface="Nunito"/>
                        </a:rPr>
                      </a:br>
                      <a:r>
                        <a:rPr lang="en-GB" sz="1100" b="1">
                          <a:solidFill>
                            <a:schemeClr val="bg1"/>
                          </a:solidFill>
                          <a:latin typeface="+mn-lt"/>
                          <a:sym typeface="Nunito"/>
                        </a:rPr>
                        <a:t>(n=71)</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366813307"/>
                  </a:ext>
                </a:extLst>
              </a:tr>
              <a:tr h="445342">
                <a:tc>
                  <a:txBody>
                    <a:bodyPr/>
                    <a:lstStyle/>
                    <a:p>
                      <a:pPr algn="ctr"/>
                      <a:r>
                        <a:rPr lang="en-GB" sz="1100">
                          <a:solidFill>
                            <a:schemeClr val="accent1"/>
                          </a:solidFill>
                          <a:latin typeface="+mn-lt"/>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Lack of energy/</a:t>
                      </a:r>
                    </a:p>
                    <a:p>
                      <a:pPr algn="ctr"/>
                      <a:r>
                        <a:rPr lang="en-GB" sz="110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limitations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Lack of energy/</a:t>
                      </a:r>
                    </a:p>
                    <a:p>
                      <a:pPr algn="ctr"/>
                      <a:r>
                        <a:rPr lang="en-GB" sz="110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99936785"/>
                  </a:ext>
                </a:extLst>
              </a:tr>
              <a:tr h="445342">
                <a:tc>
                  <a:txBody>
                    <a:bodyPr/>
                    <a:lstStyle/>
                    <a:p>
                      <a:pPr algn="ctr"/>
                      <a:r>
                        <a:rPr lang="en-GB" sz="1100" dirty="0">
                          <a:solidFill>
                            <a:schemeClr val="accent1"/>
                          </a:solidFill>
                          <a:latin typeface="+mn-lt"/>
                        </a:rPr>
                        <a:t>Lack of energy/</a:t>
                      </a:r>
                    </a:p>
                    <a:p>
                      <a:pPr algn="ctr"/>
                      <a:r>
                        <a:rPr lang="en-GB" sz="1100" dirty="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100" dirty="0">
                          <a:solidFill>
                            <a:schemeClr val="accent1"/>
                          </a:solidFill>
                          <a:latin typeface="+mn-lt"/>
                        </a:rPr>
                        <a:t>Lack of energy/</a:t>
                      </a:r>
                    </a:p>
                    <a:p>
                      <a:pPr algn="ctr"/>
                      <a:r>
                        <a:rPr lang="en-GB" sz="1100" dirty="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100" dirty="0">
                          <a:solidFill>
                            <a:schemeClr val="accent1"/>
                          </a:solidFill>
                          <a:latin typeface="+mn-lt"/>
                        </a:rPr>
                        <a:t>Lack of energy/</a:t>
                      </a:r>
                    </a:p>
                    <a:p>
                      <a:pPr algn="ctr"/>
                      <a:r>
                        <a:rPr lang="en-GB" sz="1100" dirty="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Physical limitations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1100" dirty="0">
                          <a:solidFill>
                            <a:schemeClr val="accent1"/>
                          </a:solidFill>
                          <a:latin typeface="+mn-lt"/>
                        </a:rPr>
                        <a:t>Lack of energy/</a:t>
                      </a:r>
                    </a:p>
                    <a:p>
                      <a:pPr algn="ctr"/>
                      <a:r>
                        <a:rPr lang="en-GB" sz="1100" dirty="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Physical limitations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Mobility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6347348"/>
                  </a:ext>
                </a:extLst>
              </a:tr>
              <a:tr h="445342">
                <a:tc>
                  <a:txBody>
                    <a:bodyPr/>
                    <a:lstStyle/>
                    <a:p>
                      <a:pPr algn="ctr"/>
                      <a:r>
                        <a:rPr lang="en-GB" sz="1100">
                          <a:solidFill>
                            <a:schemeClr val="accent1"/>
                          </a:solidFill>
                          <a:latin typeface="+mn-lt"/>
                        </a:rPr>
                        <a:t>Mobility issues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limitations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Mobility issues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Lack of energy/</a:t>
                      </a:r>
                    </a:p>
                    <a:p>
                      <a:pPr algn="ctr"/>
                      <a:r>
                        <a:rPr lang="en-GB" sz="110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Physical limitations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419509851"/>
                  </a:ext>
                </a:extLst>
              </a:tr>
            </a:tbl>
          </a:graphicData>
        </a:graphic>
      </p:graphicFrame>
      <p:graphicFrame>
        <p:nvGraphicFramePr>
          <p:cNvPr id="12" name="Table 11">
            <a:extLst>
              <a:ext uri="{FF2B5EF4-FFF2-40B4-BE49-F238E27FC236}">
                <a16:creationId xmlns:a16="http://schemas.microsoft.com/office/drawing/2014/main" id="{9CA220F2-4EA7-D0FC-3425-249C1D9F937E}"/>
              </a:ext>
            </a:extLst>
          </p:cNvPr>
          <p:cNvGraphicFramePr>
            <a:graphicFrameLocks noGrp="1"/>
          </p:cNvGraphicFramePr>
          <p:nvPr>
            <p:extLst>
              <p:ext uri="{D42A27DB-BD31-4B8C-83A1-F6EECF244321}">
                <p14:modId xmlns:p14="http://schemas.microsoft.com/office/powerpoint/2010/main" val="3076128630"/>
              </p:ext>
            </p:extLst>
          </p:nvPr>
        </p:nvGraphicFramePr>
        <p:xfrm>
          <a:off x="1027510" y="4193616"/>
          <a:ext cx="10645908" cy="1848473"/>
        </p:xfrm>
        <a:graphic>
          <a:graphicData uri="http://schemas.openxmlformats.org/drawingml/2006/table">
            <a:tbl>
              <a:tblPr firstRow="1" bandRow="1"/>
              <a:tblGrid>
                <a:gridCol w="1520844">
                  <a:extLst>
                    <a:ext uri="{9D8B030D-6E8A-4147-A177-3AD203B41FA5}">
                      <a16:colId xmlns:a16="http://schemas.microsoft.com/office/drawing/2014/main" val="4185776746"/>
                    </a:ext>
                  </a:extLst>
                </a:gridCol>
                <a:gridCol w="1520844">
                  <a:extLst>
                    <a:ext uri="{9D8B030D-6E8A-4147-A177-3AD203B41FA5}">
                      <a16:colId xmlns:a16="http://schemas.microsoft.com/office/drawing/2014/main" val="3196294750"/>
                    </a:ext>
                  </a:extLst>
                </a:gridCol>
                <a:gridCol w="1520844">
                  <a:extLst>
                    <a:ext uri="{9D8B030D-6E8A-4147-A177-3AD203B41FA5}">
                      <a16:colId xmlns:a16="http://schemas.microsoft.com/office/drawing/2014/main" val="808524455"/>
                    </a:ext>
                  </a:extLst>
                </a:gridCol>
                <a:gridCol w="1520844">
                  <a:extLst>
                    <a:ext uri="{9D8B030D-6E8A-4147-A177-3AD203B41FA5}">
                      <a16:colId xmlns:a16="http://schemas.microsoft.com/office/drawing/2014/main" val="1328496769"/>
                    </a:ext>
                  </a:extLst>
                </a:gridCol>
                <a:gridCol w="1520844">
                  <a:extLst>
                    <a:ext uri="{9D8B030D-6E8A-4147-A177-3AD203B41FA5}">
                      <a16:colId xmlns:a16="http://schemas.microsoft.com/office/drawing/2014/main" val="1905876201"/>
                    </a:ext>
                  </a:extLst>
                </a:gridCol>
                <a:gridCol w="1520844">
                  <a:extLst>
                    <a:ext uri="{9D8B030D-6E8A-4147-A177-3AD203B41FA5}">
                      <a16:colId xmlns:a16="http://schemas.microsoft.com/office/drawing/2014/main" val="858390115"/>
                    </a:ext>
                  </a:extLst>
                </a:gridCol>
                <a:gridCol w="1520844">
                  <a:extLst>
                    <a:ext uri="{9D8B030D-6E8A-4147-A177-3AD203B41FA5}">
                      <a16:colId xmlns:a16="http://schemas.microsoft.com/office/drawing/2014/main" val="3277718568"/>
                    </a:ext>
                  </a:extLst>
                </a:gridCol>
              </a:tblGrid>
              <a:tr h="512447">
                <a:tc>
                  <a:txBody>
                    <a:bodyPr/>
                    <a:lstStyle/>
                    <a:p>
                      <a:pPr algn="ctr"/>
                      <a:r>
                        <a:rPr lang="en-GB" sz="1100" b="1">
                          <a:solidFill>
                            <a:schemeClr val="bg1"/>
                          </a:solidFill>
                          <a:latin typeface="+mn-lt"/>
                          <a:sym typeface="Nunito"/>
                        </a:rPr>
                        <a:t>Asthma </a:t>
                      </a:r>
                      <a:br>
                        <a:rPr lang="en-GB" sz="1100" b="1">
                          <a:solidFill>
                            <a:schemeClr val="bg1"/>
                          </a:solidFill>
                          <a:latin typeface="+mn-lt"/>
                          <a:sym typeface="Nunito"/>
                        </a:rPr>
                      </a:br>
                      <a:r>
                        <a:rPr lang="en-GB" sz="1100" b="1">
                          <a:solidFill>
                            <a:schemeClr val="bg1"/>
                          </a:solidFill>
                          <a:latin typeface="+mn-lt"/>
                          <a:sym typeface="Nunito"/>
                        </a:rPr>
                        <a:t>(n=170)</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Lung conditions/ COPD* (n=69)</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Type 1 Diabetes (n=42)</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Type 2 Diabetes (n=142)</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Long term depression (n=171)</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Long term anxiety disorder (n=185)</a:t>
                      </a:r>
                      <a:endParaRPr lang="en-US"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a:solidFill>
                            <a:schemeClr val="bg1"/>
                          </a:solidFill>
                          <a:latin typeface="+mn-lt"/>
                          <a:sym typeface="Nunito"/>
                        </a:rPr>
                        <a:t>Severe mental health condition** (n=89)</a:t>
                      </a:r>
                      <a:endParaRPr lang="en-GB" sz="1100" b="1">
                        <a:solidFill>
                          <a:schemeClr val="bg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366813307"/>
                  </a:ext>
                </a:extLst>
              </a:tr>
              <a:tr h="445342">
                <a:tc>
                  <a:txBody>
                    <a:bodyPr/>
                    <a:lstStyle/>
                    <a:p>
                      <a:pPr algn="ctr"/>
                      <a:r>
                        <a:rPr lang="en-GB" sz="1100">
                          <a:solidFill>
                            <a:schemeClr val="accent1"/>
                          </a:solidFill>
                          <a:latin typeface="+mn-lt"/>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Breathing difficulty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limitations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limitations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Depression / anxiety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Depression / anxiety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99936785"/>
                  </a:ext>
                </a:extLst>
              </a:tr>
              <a:tr h="445342">
                <a:tc>
                  <a:txBody>
                    <a:bodyPr/>
                    <a:lstStyle/>
                    <a:p>
                      <a:pPr algn="ctr"/>
                      <a:r>
                        <a:rPr lang="en-GB" sz="1100" dirty="0">
                          <a:solidFill>
                            <a:schemeClr val="accent1"/>
                          </a:solidFill>
                          <a:latin typeface="+mn-lt"/>
                        </a:rPr>
                        <a:t>Lack of energy/</a:t>
                      </a:r>
                    </a:p>
                    <a:p>
                      <a:pPr algn="ctr"/>
                      <a:r>
                        <a:rPr lang="en-GB" sz="1100" dirty="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Physical limitations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a:solidFill>
                            <a:schemeClr val="accent1"/>
                          </a:solidFill>
                          <a:latin typeface="+mn-lt"/>
                        </a:rPr>
                        <a:t>Time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chemeClr val="accent1"/>
                          </a:solidFill>
                          <a:latin typeface="+mn-lt"/>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Depression / anxiety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chemeClr val="accent1"/>
                          </a:solidFill>
                          <a:effectLst/>
                          <a:uLnTx/>
                          <a:uFillTx/>
                          <a:latin typeface="+mn-lt"/>
                          <a:cs typeface="Arial"/>
                          <a:sym typeface="Arial"/>
                        </a:rPr>
                        <a:t>Motivation / mindset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6347348"/>
                  </a:ext>
                </a:extLst>
              </a:tr>
              <a:tr h="44534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Physical limitations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COPD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Pain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Lack of energy/</a:t>
                      </a:r>
                    </a:p>
                    <a:p>
                      <a:pPr algn="ctr"/>
                      <a:r>
                        <a:rPr lang="en-GB" sz="110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a:solidFill>
                            <a:schemeClr val="accent1"/>
                          </a:solidFill>
                          <a:latin typeface="+mn-lt"/>
                        </a:rPr>
                        <a:t>Lack of energy/</a:t>
                      </a:r>
                    </a:p>
                    <a:p>
                      <a:pPr algn="ctr"/>
                      <a:r>
                        <a:rPr lang="en-GB" sz="110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chemeClr val="accent1"/>
                          </a:solidFill>
                          <a:effectLst/>
                          <a:uLnTx/>
                          <a:uFillTx/>
                          <a:latin typeface="+mn-lt"/>
                          <a:cs typeface="Arial"/>
                          <a:sym typeface="Arial"/>
                        </a:rPr>
                        <a:t>Motivation / mindset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lang="en-GB" sz="1100" dirty="0">
                          <a:solidFill>
                            <a:schemeClr val="accent1"/>
                          </a:solidFill>
                          <a:latin typeface="+mn-lt"/>
                        </a:rPr>
                        <a:t>Lack of energy/</a:t>
                      </a:r>
                    </a:p>
                    <a:p>
                      <a:pPr algn="ctr"/>
                      <a:r>
                        <a:rPr lang="en-GB" sz="1100" dirty="0">
                          <a:solidFill>
                            <a:schemeClr val="accent1"/>
                          </a:solidFill>
                          <a:latin typeface="+mn-lt"/>
                        </a:rPr>
                        <a:t>too tired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419509851"/>
                  </a:ext>
                </a:extLst>
              </a:tr>
            </a:tbl>
          </a:graphicData>
        </a:graphic>
      </p:graphicFrame>
      <p:sp>
        <p:nvSpPr>
          <p:cNvPr id="3" name="Rectangle 2">
            <a:extLst>
              <a:ext uri="{FF2B5EF4-FFF2-40B4-BE49-F238E27FC236}">
                <a16:creationId xmlns:a16="http://schemas.microsoft.com/office/drawing/2014/main" id="{0955EE23-15DF-975C-450E-55C5C3EA80FF}"/>
              </a:ext>
            </a:extLst>
          </p:cNvPr>
          <p:cNvSpPr/>
          <p:nvPr/>
        </p:nvSpPr>
        <p:spPr>
          <a:xfrm>
            <a:off x="-2455" y="0"/>
            <a:ext cx="12192000" cy="433137"/>
          </a:xfrm>
          <a:prstGeom prst="rect">
            <a:avLst/>
          </a:prstGeom>
          <a:solidFill>
            <a:srgbClr val="EEDF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393881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DF42"/>
        </a:solidFill>
        <a:effectLst/>
      </p:bgPr>
    </p:bg>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F0B6E495-C933-2C97-5297-DB668C23B243}"/>
              </a:ext>
            </a:extLst>
          </p:cNvPr>
          <p:cNvSpPr/>
          <p:nvPr/>
        </p:nvSpPr>
        <p:spPr>
          <a:xfrm>
            <a:off x="915725" y="1582306"/>
            <a:ext cx="10398982" cy="3108963"/>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10" name="Text Placeholder 9">
            <a:extLst>
              <a:ext uri="{FF2B5EF4-FFF2-40B4-BE49-F238E27FC236}">
                <a16:creationId xmlns:a16="http://schemas.microsoft.com/office/drawing/2014/main" id="{5E1A4691-B5F3-D2A5-F24C-A12AE538391A}"/>
              </a:ext>
            </a:extLst>
          </p:cNvPr>
          <p:cNvSpPr>
            <a:spLocks noGrp="1"/>
          </p:cNvSpPr>
          <p:nvPr>
            <p:ph type="body" sz="quarter" idx="11"/>
          </p:nvPr>
        </p:nvSpPr>
        <p:spPr>
          <a:xfrm>
            <a:off x="1141947" y="1978570"/>
            <a:ext cx="9908105" cy="1667123"/>
          </a:xfrm>
        </p:spPr>
        <p:txBody>
          <a:bodyPr/>
          <a:lstStyle/>
          <a:p>
            <a:pPr algn="ctr"/>
            <a:r>
              <a:rPr lang="en-GB" sz="4000" dirty="0">
                <a:solidFill>
                  <a:srgbClr val="C00000"/>
                </a:solidFill>
              </a:rPr>
              <a:t>“</a:t>
            </a:r>
            <a:r>
              <a:rPr lang="en-GB" sz="4000" b="1" dirty="0">
                <a:solidFill>
                  <a:srgbClr val="C00000"/>
                </a:solidFill>
              </a:rPr>
              <a:t>I get tired very quickly. My bones can get very inflamed and painful</a:t>
            </a:r>
            <a:r>
              <a:rPr lang="en-GB" sz="4000" dirty="0">
                <a:solidFill>
                  <a:srgbClr val="C00000"/>
                </a:solidFill>
              </a:rPr>
              <a:t>”</a:t>
            </a:r>
          </a:p>
          <a:p>
            <a:pPr algn="ctr"/>
            <a:r>
              <a:rPr lang="en-GB" sz="2000" b="1" dirty="0">
                <a:solidFill>
                  <a:srgbClr val="C00000"/>
                </a:solidFill>
              </a:rPr>
              <a:t>Person living with arthritis</a:t>
            </a:r>
          </a:p>
        </p:txBody>
      </p:sp>
    </p:spTree>
    <p:extLst>
      <p:ext uri="{BB962C8B-B14F-4D97-AF65-F5344CB8AC3E}">
        <p14:creationId xmlns:p14="http://schemas.microsoft.com/office/powerpoint/2010/main" val="2205576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2" name="Picture 1" descr="A person sitting on a bed&#10;&#10;Description automatically generated">
            <a:extLst>
              <a:ext uri="{FF2B5EF4-FFF2-40B4-BE49-F238E27FC236}">
                <a16:creationId xmlns:a16="http://schemas.microsoft.com/office/drawing/2014/main" id="{EDBF5439-71B7-A6A8-E3BA-28CAF31F58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14905" cy="3207041"/>
          </a:xfrm>
          <a:prstGeom prst="rect">
            <a:avLst/>
          </a:prstGeom>
        </p:spPr>
      </p:pic>
      <p:sp>
        <p:nvSpPr>
          <p:cNvPr id="4" name="Google Shape;160;p27">
            <a:extLst>
              <a:ext uri="{FF2B5EF4-FFF2-40B4-BE49-F238E27FC236}">
                <a16:creationId xmlns:a16="http://schemas.microsoft.com/office/drawing/2014/main" id="{30CF00D9-0A92-ED3E-EB8E-E6E5566F5FB1}"/>
              </a:ext>
            </a:extLst>
          </p:cNvPr>
          <p:cNvSpPr txBox="1"/>
          <p:nvPr/>
        </p:nvSpPr>
        <p:spPr>
          <a:xfrm>
            <a:off x="515938" y="2940430"/>
            <a:ext cx="8327812" cy="2094759"/>
          </a:xfrm>
          <a:prstGeom prst="rect">
            <a:avLst/>
          </a:prstGeom>
          <a:solidFill>
            <a:schemeClr val="bg1"/>
          </a:solidFill>
          <a:ln>
            <a:noFill/>
          </a:ln>
        </p:spPr>
        <p:txBody>
          <a:bodyPr spcFirstLastPara="1" wrap="square" lIns="216000" tIns="216000" rIns="216000" bIns="108000" anchor="t" anchorCtr="0">
            <a:spAutoFit/>
          </a:bodyPr>
          <a:lstStyle/>
          <a:p>
            <a:pPr>
              <a:lnSpc>
                <a:spcPts val="4500"/>
              </a:lnSpc>
              <a:spcAft>
                <a:spcPts val="1000"/>
              </a:spcAft>
            </a:pPr>
            <a:r>
              <a:rPr lang="en-GB" sz="5000" b="1">
                <a:solidFill>
                  <a:srgbClr val="4F2483"/>
                </a:solidFill>
                <a:latin typeface="+mj-lt"/>
                <a:ea typeface="Nunito"/>
                <a:cs typeface="Nunito"/>
                <a:sym typeface="Nunito"/>
              </a:rPr>
              <a:t>4. THE EMPATHY GAP:</a:t>
            </a:r>
          </a:p>
          <a:p>
            <a:pPr>
              <a:lnSpc>
                <a:spcPts val="4000"/>
              </a:lnSpc>
            </a:pPr>
            <a:r>
              <a:rPr lang="en-GB" sz="4000">
                <a:solidFill>
                  <a:schemeClr val="accent1"/>
                </a:solidFill>
              </a:rPr>
              <a:t>A mismatch between lived experiences </a:t>
            </a:r>
            <a:br>
              <a:rPr lang="en-GB" sz="4000">
                <a:solidFill>
                  <a:schemeClr val="accent1"/>
                </a:solidFill>
              </a:rPr>
            </a:br>
            <a:r>
              <a:rPr lang="en-GB" sz="4000">
                <a:solidFill>
                  <a:schemeClr val="accent1"/>
                </a:solidFill>
              </a:rPr>
              <a:t>&amp; perspectives from the system</a:t>
            </a:r>
          </a:p>
        </p:txBody>
      </p:sp>
    </p:spTree>
    <p:extLst>
      <p:ext uri="{BB962C8B-B14F-4D97-AF65-F5344CB8AC3E}">
        <p14:creationId xmlns:p14="http://schemas.microsoft.com/office/powerpoint/2010/main" val="140594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47E6EF-6048-A9C7-4BD1-189A560D560B}"/>
              </a:ext>
            </a:extLst>
          </p:cNvPr>
          <p:cNvSpPr>
            <a:spLocks noGrp="1"/>
          </p:cNvSpPr>
          <p:nvPr>
            <p:ph type="title"/>
          </p:nvPr>
        </p:nvSpPr>
        <p:spPr/>
        <p:txBody>
          <a:bodyPr/>
          <a:lstStyle/>
          <a:p>
            <a:r>
              <a:rPr lang="en-GB">
                <a:solidFill>
                  <a:srgbClr val="4F2483"/>
                </a:solidFill>
              </a:rPr>
              <a:t>IT’S UNCLEAR THAT THE ‘SYSTEM’ RECOGNISES THE </a:t>
            </a:r>
            <a:br>
              <a:rPr lang="en-GB">
                <a:solidFill>
                  <a:srgbClr val="4F2483"/>
                </a:solidFill>
              </a:rPr>
            </a:br>
            <a:r>
              <a:rPr lang="en-GB">
                <a:solidFill>
                  <a:srgbClr val="4F2483"/>
                </a:solidFill>
              </a:rPr>
              <a:t>PHYSICAL BARRIERS FACED BY PEOPLE WITH LTHCs</a:t>
            </a:r>
          </a:p>
        </p:txBody>
      </p:sp>
      <p:sp>
        <p:nvSpPr>
          <p:cNvPr id="6" name="Footer Placeholder 5">
            <a:extLst>
              <a:ext uri="{FF2B5EF4-FFF2-40B4-BE49-F238E27FC236}">
                <a16:creationId xmlns:a16="http://schemas.microsoft.com/office/drawing/2014/main" id="{BD4C1BF7-EF99-0060-3660-BF604B7A613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Q04. In your experience, what are the main barriers people with long term health conditions face when it comes to being more physically active? / What, if any, are the main barriers you face when it comes to being more physically active? Base: People with LTHC (n=1009), Family/friend </a:t>
            </a:r>
            <a:r>
              <a:rPr kumimoji="0" lang="en-US" sz="1000" b="0" i="0" u="none" strike="noStrike" kern="1200" cap="none" spc="0" normalizeH="0" baseline="0" noProof="0" err="1">
                <a:ln>
                  <a:noFill/>
                </a:ln>
                <a:solidFill>
                  <a:srgbClr val="454341"/>
                </a:solidFill>
                <a:effectLst/>
                <a:uLnTx/>
                <a:uFillTx/>
                <a:latin typeface="Tw Cen MT" panose="020B0602020104020603"/>
                <a:ea typeface="Verdana" panose="020B0604030504040204" pitchFamily="34" charset="0"/>
              </a:rPr>
              <a:t>carers</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 (n=569), Health and social care professionals (n=339), Charity/voluntary professionals (n=63), Sport &amp; physical activity professionals (n=117), Government professionals (n=71)</a:t>
            </a:r>
          </a:p>
        </p:txBody>
      </p:sp>
      <p:sp>
        <p:nvSpPr>
          <p:cNvPr id="11" name="Google Shape;83;p17">
            <a:extLst>
              <a:ext uri="{FF2B5EF4-FFF2-40B4-BE49-F238E27FC236}">
                <a16:creationId xmlns:a16="http://schemas.microsoft.com/office/drawing/2014/main" id="{3D174A78-1612-D063-F45F-ECA951D9DF1F}"/>
              </a:ext>
            </a:extLst>
          </p:cNvPr>
          <p:cNvSpPr txBox="1"/>
          <p:nvPr/>
        </p:nvSpPr>
        <p:spPr>
          <a:xfrm>
            <a:off x="515938" y="1801391"/>
            <a:ext cx="3384550" cy="738623"/>
          </a:xfrm>
          <a:prstGeom prst="rect">
            <a:avLst/>
          </a:prstGeom>
          <a:solidFill>
            <a:srgbClr val="4F2483"/>
          </a:solidFill>
          <a:ln>
            <a:noFill/>
          </a:ln>
        </p:spPr>
        <p:txBody>
          <a:bodyPr spcFirstLastPara="1" wrap="square" lIns="121900" tIns="121900" rIns="121900" bIns="12190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sym typeface="Nunito"/>
              </a:rPr>
              <a:t>People with LTHCs cite </a:t>
            </a:r>
            <a:b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sym typeface="Nunito"/>
              </a:rPr>
            </a:b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sym typeface="Nunito"/>
              </a:rPr>
              <a:t>top barriers to PA:</a:t>
            </a:r>
            <a:endParaRPr kumimoji="0" lang="en-US" sz="1600" b="1"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2" name="Google Shape;83;p17">
            <a:extLst>
              <a:ext uri="{FF2B5EF4-FFF2-40B4-BE49-F238E27FC236}">
                <a16:creationId xmlns:a16="http://schemas.microsoft.com/office/drawing/2014/main" id="{6BE60A2B-FCD1-B7DA-D605-6445341EA7B5}"/>
              </a:ext>
            </a:extLst>
          </p:cNvPr>
          <p:cNvSpPr txBox="1"/>
          <p:nvPr/>
        </p:nvSpPr>
        <p:spPr>
          <a:xfrm>
            <a:off x="4398867" y="1813525"/>
            <a:ext cx="7277195" cy="492402"/>
          </a:xfrm>
          <a:prstGeom prst="rect">
            <a:avLst/>
          </a:prstGeom>
          <a:solidFill>
            <a:schemeClr val="accent6"/>
          </a:solidFill>
          <a:ln>
            <a:noFill/>
          </a:ln>
        </p:spPr>
        <p:txBody>
          <a:bodyPr spcFirstLastPara="1" wrap="square" lIns="121900" tIns="121900" rIns="121900" bIns="12190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64240"/>
                </a:solidFill>
                <a:effectLst/>
                <a:uLnTx/>
                <a:uFillTx/>
                <a:latin typeface="Tw Cen MT" panose="020B0602020104020603"/>
                <a:ea typeface="+mn-ea"/>
                <a:cs typeface="+mn-cs"/>
                <a:sym typeface="Nunito"/>
              </a:rPr>
              <a:t>What </a:t>
            </a:r>
            <a:r>
              <a:rPr kumimoji="0" lang="en-GB" sz="1600" b="1" i="0" u="none" strike="noStrike" kern="1200" cap="none" spc="0" normalizeH="0" baseline="0" noProof="0">
                <a:ln>
                  <a:noFill/>
                </a:ln>
                <a:solidFill>
                  <a:srgbClr val="4F2483"/>
                </a:solidFill>
                <a:effectLst/>
                <a:uLnTx/>
                <a:uFillTx/>
                <a:latin typeface="Tw Cen MT" panose="020B0602020104020603"/>
                <a:ea typeface="+mn-ea"/>
                <a:cs typeface="+mn-cs"/>
                <a:sym typeface="Nunito"/>
              </a:rPr>
              <a:t>others think </a:t>
            </a:r>
            <a:r>
              <a:rPr kumimoji="0" lang="en-GB" sz="1600" b="1" i="0" u="none" strike="noStrike" kern="1200" cap="none" spc="0" normalizeH="0" baseline="0" noProof="0">
                <a:ln>
                  <a:noFill/>
                </a:ln>
                <a:solidFill>
                  <a:srgbClr val="464240"/>
                </a:solidFill>
                <a:effectLst/>
                <a:uLnTx/>
                <a:uFillTx/>
                <a:latin typeface="Tw Cen MT" panose="020B0602020104020603"/>
                <a:ea typeface="+mn-ea"/>
                <a:cs typeface="+mn-cs"/>
                <a:sym typeface="Nunito"/>
              </a:rPr>
              <a:t>are the top barriers for them:</a:t>
            </a:r>
            <a:endParaRPr kumimoji="0" lang="en-US" sz="1600" b="1" i="0" u="none" strike="noStrike" kern="1200" cap="none" spc="0" normalizeH="0" baseline="0" noProof="0">
              <a:ln>
                <a:noFill/>
              </a:ln>
              <a:solidFill>
                <a:srgbClr val="464240"/>
              </a:solidFill>
              <a:effectLst/>
              <a:uLnTx/>
              <a:uFillTx/>
              <a:latin typeface="Tw Cen MT" panose="020B0602020104020603"/>
              <a:ea typeface="+mn-ea"/>
              <a:cs typeface="+mn-cs"/>
            </a:endParaRPr>
          </a:p>
        </p:txBody>
      </p:sp>
      <p:sp>
        <p:nvSpPr>
          <p:cNvPr id="13" name="Google Shape;407;p49">
            <a:extLst>
              <a:ext uri="{FF2B5EF4-FFF2-40B4-BE49-F238E27FC236}">
                <a16:creationId xmlns:a16="http://schemas.microsoft.com/office/drawing/2014/main" id="{46919D7A-E7DC-D472-50BD-AC3EEF659831}"/>
              </a:ext>
            </a:extLst>
          </p:cNvPr>
          <p:cNvSpPr txBox="1">
            <a:spLocks/>
          </p:cNvSpPr>
          <p:nvPr/>
        </p:nvSpPr>
        <p:spPr>
          <a:xfrm>
            <a:off x="1279534" y="3137729"/>
            <a:ext cx="2620953" cy="718184"/>
          </a:xfrm>
          <a:prstGeom prst="rect">
            <a:avLst/>
          </a:prstGeom>
          <a:solidFill>
            <a:srgbClr val="4F2483"/>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FFFFFF"/>
                </a:solidFill>
                <a:effectLst/>
                <a:uLnTx/>
                <a:uFillTx/>
                <a:latin typeface="Tw Cen MT" panose="020B0602020104020603"/>
                <a:cs typeface="Arial"/>
                <a:sym typeface="Nunito"/>
              </a:rPr>
              <a:t>Pain </a:t>
            </a:r>
            <a:br>
              <a:rPr kumimoji="0" lang="en-GB" sz="1400" b="1" i="0" u="none" strike="noStrike" kern="1200" cap="none" spc="0" normalizeH="0" baseline="0" noProof="0">
                <a:ln>
                  <a:noFill/>
                </a:ln>
                <a:solidFill>
                  <a:srgbClr val="FFFFFF"/>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FFFFFF"/>
                </a:solidFill>
                <a:effectLst/>
                <a:uLnTx/>
                <a:uFillTx/>
                <a:latin typeface="Tw Cen MT" panose="020B0602020104020603"/>
                <a:cs typeface="Arial"/>
                <a:sym typeface="Nunito"/>
              </a:rPr>
              <a:t>(21%)</a:t>
            </a:r>
            <a:endParaRPr kumimoji="0" lang="en-US" sz="1400" b="0" i="0" u="none" strike="noStrike" kern="1200" cap="none" spc="0" normalizeH="0" baseline="0" noProof="0">
              <a:ln>
                <a:noFill/>
              </a:ln>
              <a:solidFill>
                <a:srgbClr val="FFFFFF"/>
              </a:solidFill>
              <a:effectLst/>
              <a:uLnTx/>
              <a:uFillTx/>
              <a:latin typeface="Tw Cen MT" panose="020B0602020104020603"/>
              <a:cs typeface="Arial"/>
              <a:sym typeface="Arial"/>
            </a:endParaRPr>
          </a:p>
        </p:txBody>
      </p:sp>
      <p:sp>
        <p:nvSpPr>
          <p:cNvPr id="14" name="Oval 13">
            <a:extLst>
              <a:ext uri="{FF2B5EF4-FFF2-40B4-BE49-F238E27FC236}">
                <a16:creationId xmlns:a16="http://schemas.microsoft.com/office/drawing/2014/main" id="{D18986C1-DA15-F11C-BDBB-D50EAE77967D}"/>
              </a:ext>
            </a:extLst>
          </p:cNvPr>
          <p:cNvSpPr>
            <a:spLocks noChangeAspect="1"/>
          </p:cNvSpPr>
          <p:nvPr/>
        </p:nvSpPr>
        <p:spPr>
          <a:xfrm>
            <a:off x="525485" y="3184125"/>
            <a:ext cx="632088" cy="632088"/>
          </a:xfrm>
          <a:prstGeom prst="ellipse">
            <a:avLst/>
          </a:prstGeom>
          <a:solidFill>
            <a:srgbClr val="4F248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1</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st</a:t>
            </a:r>
          </a:p>
        </p:txBody>
      </p:sp>
      <p:sp>
        <p:nvSpPr>
          <p:cNvPr id="15" name="Google Shape;407;p49">
            <a:extLst>
              <a:ext uri="{FF2B5EF4-FFF2-40B4-BE49-F238E27FC236}">
                <a16:creationId xmlns:a16="http://schemas.microsoft.com/office/drawing/2014/main" id="{840B6FF4-86A8-F584-98D6-F3282CA19C1F}"/>
              </a:ext>
            </a:extLst>
          </p:cNvPr>
          <p:cNvSpPr txBox="1">
            <a:spLocks/>
          </p:cNvSpPr>
          <p:nvPr/>
        </p:nvSpPr>
        <p:spPr>
          <a:xfrm>
            <a:off x="1279534" y="4113673"/>
            <a:ext cx="2620953" cy="944373"/>
          </a:xfrm>
          <a:prstGeom prst="rect">
            <a:avLst/>
          </a:prstGeom>
          <a:solidFill>
            <a:srgbClr val="4F2483"/>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FFFFFF"/>
                </a:solidFill>
                <a:effectLst/>
                <a:uLnTx/>
                <a:uFillTx/>
                <a:latin typeface="Tw Cen MT" panose="020B0602020104020603"/>
                <a:cs typeface="Arial"/>
                <a:sym typeface="Nunito"/>
              </a:rPr>
              <a:t>Lack of </a:t>
            </a:r>
            <a:br>
              <a:rPr kumimoji="0" lang="en-GB" sz="1400" b="1" i="0" u="none" strike="noStrike" kern="1200" cap="none" spc="0" normalizeH="0" baseline="0" noProof="0">
                <a:ln>
                  <a:noFill/>
                </a:ln>
                <a:solidFill>
                  <a:srgbClr val="FFFFFF"/>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FFFFFF"/>
                </a:solidFill>
                <a:effectLst/>
                <a:uLnTx/>
                <a:uFillTx/>
                <a:latin typeface="Tw Cen MT" panose="020B0602020104020603"/>
                <a:cs typeface="Arial"/>
                <a:sym typeface="Nunito"/>
              </a:rPr>
              <a:t>energy (19%)</a:t>
            </a:r>
            <a:endParaRPr kumimoji="0" lang="en-US" sz="1400" b="0" i="0" u="none" strike="noStrike" kern="1200" cap="none" spc="0" normalizeH="0" baseline="0" noProof="0">
              <a:ln>
                <a:noFill/>
              </a:ln>
              <a:solidFill>
                <a:srgbClr val="FFFFFF"/>
              </a:solidFill>
              <a:effectLst/>
              <a:uLnTx/>
              <a:uFillTx/>
              <a:latin typeface="Tw Cen MT" panose="020B0602020104020603"/>
              <a:cs typeface="Arial"/>
              <a:sym typeface="Arial"/>
            </a:endParaRPr>
          </a:p>
        </p:txBody>
      </p:sp>
      <p:sp>
        <p:nvSpPr>
          <p:cNvPr id="17" name="Google Shape;407;p49">
            <a:extLst>
              <a:ext uri="{FF2B5EF4-FFF2-40B4-BE49-F238E27FC236}">
                <a16:creationId xmlns:a16="http://schemas.microsoft.com/office/drawing/2014/main" id="{0AABD1D3-7BFC-B104-E0C0-33635C7A89A2}"/>
              </a:ext>
            </a:extLst>
          </p:cNvPr>
          <p:cNvSpPr txBox="1">
            <a:spLocks/>
          </p:cNvSpPr>
          <p:nvPr/>
        </p:nvSpPr>
        <p:spPr>
          <a:xfrm>
            <a:off x="5985213" y="2659529"/>
            <a:ext cx="1478952" cy="36933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200" b="1" i="0" u="none" strike="noStrike" kern="1200" cap="none" spc="0" normalizeH="0" baseline="0" noProof="0">
                <a:ln>
                  <a:noFill/>
                </a:ln>
                <a:solidFill>
                  <a:srgbClr val="464240"/>
                </a:solidFill>
                <a:effectLst/>
                <a:uLnTx/>
                <a:uFillTx/>
                <a:latin typeface="Tw Cen MT" panose="020B0602020104020603"/>
                <a:cs typeface="Arial"/>
                <a:sym typeface="Nunito"/>
              </a:rPr>
              <a:t>Health &amp; social </a:t>
            </a:r>
            <a:br>
              <a:rPr kumimoji="0" lang="en-GB" sz="1200" b="1" i="0" u="none" strike="noStrike" kern="1200" cap="none" spc="0" normalizeH="0" baseline="0" noProof="0">
                <a:ln>
                  <a:noFill/>
                </a:ln>
                <a:solidFill>
                  <a:srgbClr val="464240"/>
                </a:solidFill>
                <a:effectLst/>
                <a:uLnTx/>
                <a:uFillTx/>
                <a:latin typeface="Tw Cen MT" panose="020B0602020104020603"/>
                <a:cs typeface="Arial"/>
                <a:sym typeface="Nunito"/>
              </a:rPr>
            </a:br>
            <a:r>
              <a:rPr kumimoji="0" lang="en-GB" sz="1200" b="1" i="0" u="none" strike="noStrike" kern="1200" cap="none" spc="0" normalizeH="0" baseline="0" noProof="0">
                <a:ln>
                  <a:noFill/>
                </a:ln>
                <a:solidFill>
                  <a:srgbClr val="464240"/>
                </a:solidFill>
                <a:effectLst/>
                <a:uLnTx/>
                <a:uFillTx/>
                <a:latin typeface="Tw Cen MT" panose="020B0602020104020603"/>
                <a:cs typeface="Arial"/>
                <a:sym typeface="Nunito"/>
              </a:rPr>
              <a:t>care professionals</a:t>
            </a:r>
            <a:endParaRPr kumimoji="0" lang="en-US" sz="2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18" name="Google Shape;407;p49">
            <a:extLst>
              <a:ext uri="{FF2B5EF4-FFF2-40B4-BE49-F238E27FC236}">
                <a16:creationId xmlns:a16="http://schemas.microsoft.com/office/drawing/2014/main" id="{84C274DF-CC59-88B2-04B1-04FFB9A1EFC8}"/>
              </a:ext>
            </a:extLst>
          </p:cNvPr>
          <p:cNvSpPr txBox="1">
            <a:spLocks/>
          </p:cNvSpPr>
          <p:nvPr/>
        </p:nvSpPr>
        <p:spPr>
          <a:xfrm>
            <a:off x="8910639" y="2659529"/>
            <a:ext cx="1404513" cy="36933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200" b="1" i="0" u="none" strike="noStrike" kern="1200" cap="none" spc="0" normalizeH="0" baseline="0" noProof="0">
                <a:ln>
                  <a:noFill/>
                </a:ln>
                <a:solidFill>
                  <a:srgbClr val="464240"/>
                </a:solidFill>
                <a:effectLst/>
                <a:uLnTx/>
                <a:uFillTx/>
                <a:latin typeface="Tw Cen MT" panose="020B0602020104020603"/>
                <a:cs typeface="Arial"/>
                <a:sym typeface="Nunito"/>
              </a:rPr>
              <a:t>Sport &amp; </a:t>
            </a:r>
            <a:r>
              <a:rPr lang="en-GB" sz="1200" b="1">
                <a:solidFill>
                  <a:srgbClr val="464240"/>
                </a:solidFill>
                <a:latin typeface="Tw Cen MT" panose="020B0602020104020603"/>
                <a:sym typeface="Nunito"/>
              </a:rPr>
              <a:t>physical activity</a:t>
            </a:r>
            <a:r>
              <a:rPr kumimoji="0" lang="en-GB" sz="1200" b="1" i="0" u="none" strike="noStrike" kern="1200" cap="none" spc="0" normalizeH="0" baseline="0" noProof="0">
                <a:ln>
                  <a:noFill/>
                </a:ln>
                <a:solidFill>
                  <a:srgbClr val="464240"/>
                </a:solidFill>
                <a:effectLst/>
                <a:uLnTx/>
                <a:uFillTx/>
                <a:latin typeface="Tw Cen MT" panose="020B0602020104020603"/>
                <a:cs typeface="Arial"/>
                <a:sym typeface="Nunito"/>
              </a:rPr>
              <a:t> professionals</a:t>
            </a:r>
            <a:endParaRPr kumimoji="0" lang="en-US" sz="2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19" name="Google Shape;407;p49">
            <a:extLst>
              <a:ext uri="{FF2B5EF4-FFF2-40B4-BE49-F238E27FC236}">
                <a16:creationId xmlns:a16="http://schemas.microsoft.com/office/drawing/2014/main" id="{76BB3C2F-7269-AFF1-A606-05CF2F104765}"/>
              </a:ext>
            </a:extLst>
          </p:cNvPr>
          <p:cNvSpPr txBox="1">
            <a:spLocks/>
          </p:cNvSpPr>
          <p:nvPr/>
        </p:nvSpPr>
        <p:spPr>
          <a:xfrm>
            <a:off x="10384045" y="2659529"/>
            <a:ext cx="1056842" cy="36933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200" b="1" i="0" u="none" strike="noStrike" kern="1200" cap="none" spc="0" normalizeH="0" baseline="0" noProof="0">
                <a:ln>
                  <a:noFill/>
                </a:ln>
                <a:solidFill>
                  <a:srgbClr val="464240"/>
                </a:solidFill>
                <a:effectLst/>
                <a:uLnTx/>
                <a:uFillTx/>
                <a:latin typeface="Tw Cen MT" panose="020B0602020104020603"/>
                <a:cs typeface="Arial"/>
                <a:sym typeface="Nunito"/>
              </a:rPr>
              <a:t>Government professionals</a:t>
            </a:r>
            <a:endParaRPr kumimoji="0" lang="en-US" sz="2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20" name="Google Shape;407;p49">
            <a:extLst>
              <a:ext uri="{FF2B5EF4-FFF2-40B4-BE49-F238E27FC236}">
                <a16:creationId xmlns:a16="http://schemas.microsoft.com/office/drawing/2014/main" id="{E968D779-FBC0-CCD6-C1C3-E80BDA9D4735}"/>
              </a:ext>
            </a:extLst>
          </p:cNvPr>
          <p:cNvSpPr txBox="1">
            <a:spLocks/>
          </p:cNvSpPr>
          <p:nvPr/>
        </p:nvSpPr>
        <p:spPr>
          <a:xfrm>
            <a:off x="7522454" y="2659529"/>
            <a:ext cx="1478953" cy="36933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200" b="1" i="0" u="none" strike="noStrike" kern="1200" cap="none" spc="0" normalizeH="0" baseline="0" noProof="0">
                <a:ln>
                  <a:noFill/>
                </a:ln>
                <a:solidFill>
                  <a:srgbClr val="464240"/>
                </a:solidFill>
                <a:effectLst/>
                <a:uLnTx/>
                <a:uFillTx/>
                <a:latin typeface="Tw Cen MT" panose="020B0602020104020603"/>
                <a:cs typeface="Arial"/>
                <a:sym typeface="Nunito"/>
              </a:rPr>
              <a:t>Charity / voluntary professionals</a:t>
            </a:r>
            <a:endParaRPr kumimoji="0" lang="en-US" sz="2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21" name="Google Shape;407;p49">
            <a:extLst>
              <a:ext uri="{FF2B5EF4-FFF2-40B4-BE49-F238E27FC236}">
                <a16:creationId xmlns:a16="http://schemas.microsoft.com/office/drawing/2014/main" id="{814FE197-CE2D-0ACD-5621-FF1AFB3DD95A}"/>
              </a:ext>
            </a:extLst>
          </p:cNvPr>
          <p:cNvSpPr txBox="1">
            <a:spLocks/>
          </p:cNvSpPr>
          <p:nvPr/>
        </p:nvSpPr>
        <p:spPr>
          <a:xfrm>
            <a:off x="4414429" y="2659529"/>
            <a:ext cx="1056842" cy="36933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200" b="1" i="0" u="none" strike="noStrike" kern="1200" cap="none" spc="0" normalizeH="0" baseline="0" noProof="0">
                <a:ln>
                  <a:noFill/>
                </a:ln>
                <a:solidFill>
                  <a:srgbClr val="464240"/>
                </a:solidFill>
                <a:effectLst/>
                <a:uLnTx/>
                <a:uFillTx/>
                <a:latin typeface="Tw Cen MT" panose="020B0602020104020603"/>
                <a:cs typeface="Arial"/>
                <a:sym typeface="Nunito"/>
              </a:rPr>
              <a:t>Family/friends carers</a:t>
            </a:r>
            <a:endParaRPr kumimoji="0" lang="en-US" sz="2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32" name="Oval 31">
            <a:extLst>
              <a:ext uri="{FF2B5EF4-FFF2-40B4-BE49-F238E27FC236}">
                <a16:creationId xmlns:a16="http://schemas.microsoft.com/office/drawing/2014/main" id="{218FE81F-4C5F-A4F7-4BEE-83F63AEF91BF}"/>
              </a:ext>
            </a:extLst>
          </p:cNvPr>
          <p:cNvSpPr>
            <a:spLocks noChangeAspect="1"/>
          </p:cNvSpPr>
          <p:nvPr/>
        </p:nvSpPr>
        <p:spPr>
          <a:xfrm>
            <a:off x="3805313" y="1695327"/>
            <a:ext cx="720000" cy="72000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64240"/>
                </a:solidFill>
                <a:effectLst/>
                <a:uLnTx/>
                <a:uFillTx/>
                <a:latin typeface="Tw Cen MT" panose="020B0602020104020603"/>
                <a:ea typeface="+mn-ea"/>
                <a:cs typeface="+mn-cs"/>
              </a:rPr>
              <a:t>VS.</a:t>
            </a:r>
          </a:p>
        </p:txBody>
      </p:sp>
      <p:sp>
        <p:nvSpPr>
          <p:cNvPr id="23" name="Google Shape;407;p49">
            <a:extLst>
              <a:ext uri="{FF2B5EF4-FFF2-40B4-BE49-F238E27FC236}">
                <a16:creationId xmlns:a16="http://schemas.microsoft.com/office/drawing/2014/main" id="{7EA4DDE5-2DCD-BCBE-FC1A-9847671A0DB6}"/>
              </a:ext>
            </a:extLst>
          </p:cNvPr>
          <p:cNvSpPr txBox="1">
            <a:spLocks/>
          </p:cNvSpPr>
          <p:nvPr/>
        </p:nvSpPr>
        <p:spPr>
          <a:xfrm>
            <a:off x="5957778" y="3134213"/>
            <a:ext cx="1483007" cy="721700"/>
          </a:xfrm>
          <a:prstGeom prst="rect">
            <a:avLst/>
          </a:prstGeom>
          <a:solidFill>
            <a:schemeClr val="accent6"/>
          </a:solidFill>
          <a:ln>
            <a:noFill/>
          </a:ln>
        </p:spPr>
        <p:txBody>
          <a:bodyPr spcFirstLastPara="1" wrap="square" lIns="144000" tIns="144000" rIns="144000" bIns="144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Motivation/ </a:t>
            </a:r>
            <a:b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mindset (36%)</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24" name="Google Shape;407;p49">
            <a:extLst>
              <a:ext uri="{FF2B5EF4-FFF2-40B4-BE49-F238E27FC236}">
                <a16:creationId xmlns:a16="http://schemas.microsoft.com/office/drawing/2014/main" id="{AB2BA374-0027-AD55-A020-E58B8B75EF9A}"/>
              </a:ext>
            </a:extLst>
          </p:cNvPr>
          <p:cNvSpPr txBox="1">
            <a:spLocks/>
          </p:cNvSpPr>
          <p:nvPr/>
        </p:nvSpPr>
        <p:spPr>
          <a:xfrm>
            <a:off x="7530135" y="3134213"/>
            <a:ext cx="1322409" cy="721700"/>
          </a:xfrm>
          <a:prstGeom prst="rect">
            <a:avLst/>
          </a:prstGeom>
          <a:solidFill>
            <a:schemeClr val="accent6"/>
          </a:solidFill>
          <a:ln>
            <a:noFill/>
          </a:ln>
        </p:spPr>
        <p:txBody>
          <a:bodyPr spcFirstLastPara="1" wrap="square" lIns="144000" tIns="144000" rIns="144000" bIns="144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Cost </a:t>
            </a:r>
            <a:b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(40%)</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25" name="Google Shape;407;p49">
            <a:extLst>
              <a:ext uri="{FF2B5EF4-FFF2-40B4-BE49-F238E27FC236}">
                <a16:creationId xmlns:a16="http://schemas.microsoft.com/office/drawing/2014/main" id="{B7057C6D-A662-D66A-FE19-EF9A1E6BDDE4}"/>
              </a:ext>
            </a:extLst>
          </p:cNvPr>
          <p:cNvSpPr txBox="1">
            <a:spLocks/>
          </p:cNvSpPr>
          <p:nvPr/>
        </p:nvSpPr>
        <p:spPr>
          <a:xfrm>
            <a:off x="8941894" y="3134213"/>
            <a:ext cx="1322409" cy="721700"/>
          </a:xfrm>
          <a:prstGeom prst="rect">
            <a:avLst/>
          </a:prstGeom>
          <a:solidFill>
            <a:schemeClr val="accent6"/>
          </a:solidFill>
          <a:ln>
            <a:noFill/>
          </a:ln>
        </p:spPr>
        <p:txBody>
          <a:bodyPr spcFirstLastPara="1" wrap="square" lIns="144000" tIns="144000" rIns="144000" bIns="144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Cost </a:t>
            </a:r>
            <a:b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(21%)</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26" name="Google Shape;407;p49">
            <a:extLst>
              <a:ext uri="{FF2B5EF4-FFF2-40B4-BE49-F238E27FC236}">
                <a16:creationId xmlns:a16="http://schemas.microsoft.com/office/drawing/2014/main" id="{B4E85FF1-B142-484E-C0DE-5AC6005B72B0}"/>
              </a:ext>
            </a:extLst>
          </p:cNvPr>
          <p:cNvSpPr txBox="1">
            <a:spLocks/>
          </p:cNvSpPr>
          <p:nvPr/>
        </p:nvSpPr>
        <p:spPr>
          <a:xfrm>
            <a:off x="10353653" y="3134213"/>
            <a:ext cx="1322409" cy="721700"/>
          </a:xfrm>
          <a:prstGeom prst="rect">
            <a:avLst/>
          </a:prstGeom>
          <a:solidFill>
            <a:schemeClr val="accent6"/>
          </a:solidFill>
          <a:ln>
            <a:noFill/>
          </a:ln>
        </p:spPr>
        <p:txBody>
          <a:bodyPr spcFirstLastPara="1" wrap="square" lIns="144000" tIns="144000" rIns="144000" bIns="144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Cost </a:t>
            </a:r>
            <a:b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(24%)</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28" name="Google Shape;407;p49">
            <a:extLst>
              <a:ext uri="{FF2B5EF4-FFF2-40B4-BE49-F238E27FC236}">
                <a16:creationId xmlns:a16="http://schemas.microsoft.com/office/drawing/2014/main" id="{6481E11E-13DF-87B8-557C-19D1B23F395F}"/>
              </a:ext>
            </a:extLst>
          </p:cNvPr>
          <p:cNvSpPr txBox="1">
            <a:spLocks/>
          </p:cNvSpPr>
          <p:nvPr/>
        </p:nvSpPr>
        <p:spPr>
          <a:xfrm>
            <a:off x="5960390" y="4120904"/>
            <a:ext cx="1472564" cy="937143"/>
          </a:xfrm>
          <a:prstGeom prst="rect">
            <a:avLst/>
          </a:prstGeom>
          <a:solidFill>
            <a:schemeClr val="accent6"/>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Cost </a:t>
            </a:r>
            <a:b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(29%)</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29" name="Google Shape;407;p49">
            <a:extLst>
              <a:ext uri="{FF2B5EF4-FFF2-40B4-BE49-F238E27FC236}">
                <a16:creationId xmlns:a16="http://schemas.microsoft.com/office/drawing/2014/main" id="{2F17DE04-3E73-A944-EB52-DBA3E9257C70}"/>
              </a:ext>
            </a:extLst>
          </p:cNvPr>
          <p:cNvSpPr txBox="1">
            <a:spLocks/>
          </p:cNvSpPr>
          <p:nvPr/>
        </p:nvSpPr>
        <p:spPr>
          <a:xfrm>
            <a:off x="7524915" y="4120905"/>
            <a:ext cx="1322409" cy="937143"/>
          </a:xfrm>
          <a:prstGeom prst="rect">
            <a:avLst/>
          </a:prstGeom>
          <a:solidFill>
            <a:schemeClr val="accent6"/>
          </a:solidFill>
          <a:ln>
            <a:noFill/>
          </a:ln>
        </p:spPr>
        <p:txBody>
          <a:bodyPr spcFirstLastPara="1" wrap="square" lIns="144000" tIns="144000" rIns="144000" bIns="144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Lack info/ knowledge (32%)</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30" name="Google Shape;407;p49">
            <a:extLst>
              <a:ext uri="{FF2B5EF4-FFF2-40B4-BE49-F238E27FC236}">
                <a16:creationId xmlns:a16="http://schemas.microsoft.com/office/drawing/2014/main" id="{24BE46FA-0803-1D2C-7EE8-60C130831141}"/>
              </a:ext>
            </a:extLst>
          </p:cNvPr>
          <p:cNvSpPr txBox="1">
            <a:spLocks/>
          </p:cNvSpPr>
          <p:nvPr/>
        </p:nvSpPr>
        <p:spPr>
          <a:xfrm>
            <a:off x="8939285" y="4120905"/>
            <a:ext cx="1322409" cy="937143"/>
          </a:xfrm>
          <a:prstGeom prst="rect">
            <a:avLst/>
          </a:prstGeom>
          <a:solidFill>
            <a:schemeClr val="accent6"/>
          </a:solidFill>
          <a:ln>
            <a:noFill/>
          </a:ln>
        </p:spPr>
        <p:txBody>
          <a:bodyPr spcFirstLastPara="1" wrap="square" lIns="144000" tIns="144000" rIns="144000" bIns="144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Location/</a:t>
            </a:r>
            <a:b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access </a:t>
            </a:r>
          </a:p>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(16%)</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31" name="Google Shape;407;p49">
            <a:extLst>
              <a:ext uri="{FF2B5EF4-FFF2-40B4-BE49-F238E27FC236}">
                <a16:creationId xmlns:a16="http://schemas.microsoft.com/office/drawing/2014/main" id="{DFEAE3BB-55E1-5298-CA57-8C56736B1850}"/>
              </a:ext>
            </a:extLst>
          </p:cNvPr>
          <p:cNvSpPr txBox="1">
            <a:spLocks/>
          </p:cNvSpPr>
          <p:nvPr/>
        </p:nvSpPr>
        <p:spPr>
          <a:xfrm>
            <a:off x="10353653" y="4120905"/>
            <a:ext cx="1322409" cy="937143"/>
          </a:xfrm>
          <a:prstGeom prst="rect">
            <a:avLst/>
          </a:prstGeom>
          <a:solidFill>
            <a:schemeClr val="accent6"/>
          </a:solidFill>
          <a:ln>
            <a:noFill/>
          </a:ln>
        </p:spPr>
        <p:txBody>
          <a:bodyPr spcFirstLastPara="1" wrap="square" lIns="144000" tIns="144000" rIns="144000" bIns="144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Motivation / mindset (23%)</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33" name="Google Shape;407;p49">
            <a:extLst>
              <a:ext uri="{FF2B5EF4-FFF2-40B4-BE49-F238E27FC236}">
                <a16:creationId xmlns:a16="http://schemas.microsoft.com/office/drawing/2014/main" id="{86814FFC-9587-5D26-294F-466AA0B8D916}"/>
              </a:ext>
            </a:extLst>
          </p:cNvPr>
          <p:cNvSpPr txBox="1">
            <a:spLocks/>
          </p:cNvSpPr>
          <p:nvPr/>
        </p:nvSpPr>
        <p:spPr>
          <a:xfrm>
            <a:off x="4385421" y="3134213"/>
            <a:ext cx="1483007" cy="721700"/>
          </a:xfrm>
          <a:prstGeom prst="rect">
            <a:avLst/>
          </a:prstGeom>
          <a:solidFill>
            <a:schemeClr val="bg2"/>
          </a:solidFill>
          <a:ln>
            <a:noFill/>
          </a:ln>
        </p:spPr>
        <p:txBody>
          <a:bodyPr spcFirstLastPara="1" wrap="square" lIns="144000" tIns="144000" rIns="144000" bIns="144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Motivation/ </a:t>
            </a:r>
            <a:b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mindset (23%)</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34" name="Google Shape;407;p49">
            <a:extLst>
              <a:ext uri="{FF2B5EF4-FFF2-40B4-BE49-F238E27FC236}">
                <a16:creationId xmlns:a16="http://schemas.microsoft.com/office/drawing/2014/main" id="{64C33D80-768B-2D8F-9597-5044CF38F96B}"/>
              </a:ext>
            </a:extLst>
          </p:cNvPr>
          <p:cNvSpPr txBox="1">
            <a:spLocks/>
          </p:cNvSpPr>
          <p:nvPr/>
        </p:nvSpPr>
        <p:spPr>
          <a:xfrm>
            <a:off x="4395865" y="4120904"/>
            <a:ext cx="1472564" cy="937143"/>
          </a:xfrm>
          <a:prstGeom prst="rect">
            <a:avLst/>
          </a:prstGeom>
          <a:solidFill>
            <a:schemeClr val="bg2"/>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Pain </a:t>
            </a:r>
            <a:b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br>
            <a:r>
              <a:rPr kumimoji="0" lang="en-GB" sz="1400" b="1" i="0" u="none" strike="noStrike" kern="1200" cap="none" spc="0" normalizeH="0" baseline="0" noProof="0">
                <a:ln>
                  <a:noFill/>
                </a:ln>
                <a:solidFill>
                  <a:srgbClr val="464240"/>
                </a:solidFill>
                <a:effectLst/>
                <a:uLnTx/>
                <a:uFillTx/>
                <a:latin typeface="Tw Cen MT" panose="020B0602020104020603"/>
                <a:cs typeface="Arial"/>
                <a:sym typeface="Nunito"/>
              </a:rPr>
              <a:t>(19%)</a:t>
            </a:r>
            <a:endParaRPr kumimoji="0" lang="en-US" sz="1400" b="0" i="0" u="none" strike="noStrike" kern="1200" cap="none" spc="0" normalizeH="0" baseline="0" noProof="0">
              <a:ln>
                <a:noFill/>
              </a:ln>
              <a:solidFill>
                <a:srgbClr val="464240"/>
              </a:solidFill>
              <a:effectLst/>
              <a:uLnTx/>
              <a:uFillTx/>
              <a:latin typeface="Tw Cen MT" panose="020B0602020104020603"/>
              <a:cs typeface="Arial"/>
              <a:sym typeface="Arial"/>
            </a:endParaRPr>
          </a:p>
        </p:txBody>
      </p:sp>
      <p:sp>
        <p:nvSpPr>
          <p:cNvPr id="35" name="Oval 34">
            <a:extLst>
              <a:ext uri="{FF2B5EF4-FFF2-40B4-BE49-F238E27FC236}">
                <a16:creationId xmlns:a16="http://schemas.microsoft.com/office/drawing/2014/main" id="{697894EA-CF22-774A-58AD-B4730DFD3022}"/>
              </a:ext>
            </a:extLst>
          </p:cNvPr>
          <p:cNvSpPr>
            <a:spLocks noChangeAspect="1"/>
          </p:cNvSpPr>
          <p:nvPr/>
        </p:nvSpPr>
        <p:spPr>
          <a:xfrm>
            <a:off x="525485" y="4157727"/>
            <a:ext cx="632088" cy="632088"/>
          </a:xfrm>
          <a:prstGeom prst="ellipse">
            <a:avLst/>
          </a:prstGeom>
          <a:solidFill>
            <a:srgbClr val="4F248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2</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nd</a:t>
            </a:r>
          </a:p>
        </p:txBody>
      </p:sp>
    </p:spTree>
    <p:extLst>
      <p:ext uri="{BB962C8B-B14F-4D97-AF65-F5344CB8AC3E}">
        <p14:creationId xmlns:p14="http://schemas.microsoft.com/office/powerpoint/2010/main" val="962929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0C29073A-79A4-2DFB-D11B-1A604342999D}"/>
              </a:ext>
            </a:extLst>
          </p:cNvPr>
          <p:cNvSpPr/>
          <p:nvPr/>
        </p:nvSpPr>
        <p:spPr>
          <a:xfrm>
            <a:off x="1846920" y="371436"/>
            <a:ext cx="8750690" cy="2299918"/>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3" name="Speech Bubble: Rectangle 2">
            <a:extLst>
              <a:ext uri="{FF2B5EF4-FFF2-40B4-BE49-F238E27FC236}">
                <a16:creationId xmlns:a16="http://schemas.microsoft.com/office/drawing/2014/main" id="{FFCCEFC3-11D6-7E6F-E4CE-D800F0D327D2}"/>
              </a:ext>
            </a:extLst>
          </p:cNvPr>
          <p:cNvSpPr/>
          <p:nvPr/>
        </p:nvSpPr>
        <p:spPr>
          <a:xfrm>
            <a:off x="1846920" y="3341453"/>
            <a:ext cx="8750690" cy="2885176"/>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23" name="Text Placeholder 9">
            <a:extLst>
              <a:ext uri="{FF2B5EF4-FFF2-40B4-BE49-F238E27FC236}">
                <a16:creationId xmlns:a16="http://schemas.microsoft.com/office/drawing/2014/main" id="{26FDF5D5-07B0-B4D9-C3C4-53B1F8DAE76F}"/>
              </a:ext>
            </a:extLst>
          </p:cNvPr>
          <p:cNvSpPr txBox="1">
            <a:spLocks/>
          </p:cNvSpPr>
          <p:nvPr/>
        </p:nvSpPr>
        <p:spPr>
          <a:xfrm>
            <a:off x="1769262" y="622436"/>
            <a:ext cx="8750691" cy="1728678"/>
          </a:xfrm>
          <a:prstGeom prst="rect">
            <a:avLst/>
          </a:prstGeom>
        </p:spPr>
        <p:txBody>
          <a:bodyPr wrap="square" lIns="468000" tIns="0" rIns="46800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000" dirty="0">
                <a:solidFill>
                  <a:srgbClr val="4F2483"/>
                </a:solidFill>
                <a:latin typeface="Tw Cen MT" panose="020B0602020104020603"/>
              </a:rPr>
              <a:t>“</a:t>
            </a:r>
            <a:r>
              <a:rPr lang="en-GB" sz="4000" b="1" dirty="0">
                <a:solidFill>
                  <a:srgbClr val="4F2483"/>
                </a:solidFill>
                <a:latin typeface="Tw Cen MT" panose="020B0602020104020603"/>
              </a:rPr>
              <a:t>They are set in their ways </a:t>
            </a:r>
            <a:r>
              <a:rPr lang="en-GB" sz="4000" dirty="0">
                <a:solidFill>
                  <a:srgbClr val="4F2483"/>
                </a:solidFill>
                <a:latin typeface="Tw Cen MT" panose="020B0602020104020603"/>
              </a:rPr>
              <a:t>and it’s hard to motivate them.”</a:t>
            </a:r>
          </a:p>
          <a:p>
            <a:pPr algn="ctr"/>
            <a:r>
              <a:rPr lang="en-GB" sz="2400" b="1" dirty="0">
                <a:solidFill>
                  <a:srgbClr val="4F2483"/>
                </a:solidFill>
              </a:rPr>
              <a:t>Family/friend/carer of person with a LTHC</a:t>
            </a:r>
          </a:p>
        </p:txBody>
      </p:sp>
      <p:sp>
        <p:nvSpPr>
          <p:cNvPr id="4" name="Text Placeholder 9">
            <a:extLst>
              <a:ext uri="{FF2B5EF4-FFF2-40B4-BE49-F238E27FC236}">
                <a16:creationId xmlns:a16="http://schemas.microsoft.com/office/drawing/2014/main" id="{57B59B31-31D1-8AFD-8081-67B8B9E8B870}"/>
              </a:ext>
            </a:extLst>
          </p:cNvPr>
          <p:cNvSpPr txBox="1">
            <a:spLocks/>
          </p:cNvSpPr>
          <p:nvPr/>
        </p:nvSpPr>
        <p:spPr>
          <a:xfrm>
            <a:off x="1769262" y="3605036"/>
            <a:ext cx="8750691" cy="2344231"/>
          </a:xfrm>
          <a:prstGeom prst="rect">
            <a:avLst/>
          </a:prstGeom>
        </p:spPr>
        <p:txBody>
          <a:bodyPr wrap="square" lIns="468000" tIns="0" rIns="46800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000" dirty="0">
                <a:solidFill>
                  <a:srgbClr val="4F2483"/>
                </a:solidFill>
                <a:latin typeface="Tw Cen MT" panose="020B0602020104020603"/>
              </a:rPr>
              <a:t>“</a:t>
            </a:r>
            <a:r>
              <a:rPr lang="en-GB" sz="4000" b="1" dirty="0">
                <a:solidFill>
                  <a:srgbClr val="4F2483"/>
                </a:solidFill>
                <a:latin typeface="Tw Cen MT" panose="020B0602020104020603"/>
              </a:rPr>
              <a:t>The main barriers include a lack of motivation, will power, </a:t>
            </a:r>
            <a:r>
              <a:rPr lang="en-GB" sz="4000" dirty="0">
                <a:solidFill>
                  <a:srgbClr val="4F2483"/>
                </a:solidFill>
                <a:latin typeface="Tw Cen MT" panose="020B0602020104020603"/>
              </a:rPr>
              <a:t>fear of getting hurt, abilities and confidence.”</a:t>
            </a:r>
          </a:p>
          <a:p>
            <a:pPr algn="ctr"/>
            <a:r>
              <a:rPr lang="en-GB" sz="2400" b="1" dirty="0">
                <a:solidFill>
                  <a:srgbClr val="4F2483"/>
                </a:solidFill>
              </a:rPr>
              <a:t>Sport and physical activity sector professional</a:t>
            </a:r>
          </a:p>
        </p:txBody>
      </p:sp>
    </p:spTree>
    <p:extLst>
      <p:ext uri="{BB962C8B-B14F-4D97-AF65-F5344CB8AC3E}">
        <p14:creationId xmlns:p14="http://schemas.microsoft.com/office/powerpoint/2010/main" val="244680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descr="A person swimming in the water&#10;&#10;Description automatically generated">
            <a:extLst>
              <a:ext uri="{FF2B5EF4-FFF2-40B4-BE49-F238E27FC236}">
                <a16:creationId xmlns:a16="http://schemas.microsoft.com/office/drawing/2014/main" id="{03C83AA3-9C3E-A25E-180A-44FD5A6080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3207042"/>
          </a:xfrm>
          <a:prstGeom prst="rect">
            <a:avLst/>
          </a:prstGeom>
        </p:spPr>
      </p:pic>
      <p:sp>
        <p:nvSpPr>
          <p:cNvPr id="3" name="Google Shape;160;p27">
            <a:extLst>
              <a:ext uri="{FF2B5EF4-FFF2-40B4-BE49-F238E27FC236}">
                <a16:creationId xmlns:a16="http://schemas.microsoft.com/office/drawing/2014/main" id="{6F712688-2941-2B7A-09A4-94ED3F16FF6C}"/>
              </a:ext>
            </a:extLst>
          </p:cNvPr>
          <p:cNvSpPr txBox="1"/>
          <p:nvPr/>
        </p:nvSpPr>
        <p:spPr>
          <a:xfrm>
            <a:off x="515936" y="2940430"/>
            <a:ext cx="8341461" cy="1517678"/>
          </a:xfrm>
          <a:prstGeom prst="rect">
            <a:avLst/>
          </a:prstGeom>
          <a:solidFill>
            <a:schemeClr val="bg1"/>
          </a:solidFill>
          <a:ln>
            <a:noFill/>
          </a:ln>
        </p:spPr>
        <p:txBody>
          <a:bodyPr spcFirstLastPara="1" wrap="square" lIns="216000" tIns="216000" rIns="216000" bIns="108000" anchor="t" anchorCtr="0">
            <a:spAutoFit/>
          </a:bodyPr>
          <a:lstStyle/>
          <a:p>
            <a:pPr>
              <a:lnSpc>
                <a:spcPts val="4500"/>
              </a:lnSpc>
            </a:pPr>
            <a:r>
              <a:rPr lang="en-GB" sz="5000" b="1">
                <a:solidFill>
                  <a:schemeClr val="accent2"/>
                </a:solidFill>
                <a:latin typeface="+mj-lt"/>
                <a:ea typeface="Nunito"/>
                <a:cs typeface="Nunito"/>
                <a:sym typeface="Nunito"/>
              </a:rPr>
              <a:t>5.THE ISSUE OF CONFIDENCE AMONG FAMILY &amp; FRIENDS</a:t>
            </a:r>
          </a:p>
        </p:txBody>
      </p:sp>
    </p:spTree>
    <p:extLst>
      <p:ext uri="{BB962C8B-B14F-4D97-AF65-F5344CB8AC3E}">
        <p14:creationId xmlns:p14="http://schemas.microsoft.com/office/powerpoint/2010/main" val="347111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BA399C-4BE4-50EA-F8F0-16BA7BF8EEC1}"/>
              </a:ext>
            </a:extLst>
          </p:cNvPr>
          <p:cNvSpPr>
            <a:spLocks noGrp="1"/>
          </p:cNvSpPr>
          <p:nvPr>
            <p:ph type="title"/>
          </p:nvPr>
        </p:nvSpPr>
        <p:spPr>
          <a:xfrm>
            <a:off x="519231" y="624356"/>
            <a:ext cx="11153540" cy="720518"/>
          </a:xfrm>
        </p:spPr>
        <p:txBody>
          <a:bodyPr/>
          <a:lstStyle/>
          <a:p>
            <a:r>
              <a:rPr lang="en-GB">
                <a:solidFill>
                  <a:srgbClr val="C32A2B"/>
                </a:solidFill>
              </a:rPr>
              <a:t>FAMILY/FRIENDS/CARERS LACK CONFIDENCE SUPPORTING PEOPLE </a:t>
            </a:r>
            <a:br>
              <a:rPr lang="en-GB">
                <a:solidFill>
                  <a:srgbClr val="C32A2B"/>
                </a:solidFill>
              </a:rPr>
            </a:br>
            <a:r>
              <a:rPr lang="en-GB">
                <a:solidFill>
                  <a:srgbClr val="C32A2B"/>
                </a:solidFill>
              </a:rPr>
              <a:t>WITH LTHCs TO BE ACTIVE BUT PROFESSIONALS ALSO COULD IMPROVE</a:t>
            </a:r>
          </a:p>
        </p:txBody>
      </p:sp>
      <p:sp>
        <p:nvSpPr>
          <p:cNvPr id="10" name="Text Placeholder 9">
            <a:extLst>
              <a:ext uri="{FF2B5EF4-FFF2-40B4-BE49-F238E27FC236}">
                <a16:creationId xmlns:a16="http://schemas.microsoft.com/office/drawing/2014/main" id="{16B673BB-1F19-7D64-1515-9B070EC6ADED}"/>
              </a:ext>
            </a:extLst>
          </p:cNvPr>
          <p:cNvSpPr>
            <a:spLocks noGrp="1"/>
          </p:cNvSpPr>
          <p:nvPr>
            <p:ph type="body" sz="quarter" idx="15"/>
          </p:nvPr>
        </p:nvSpPr>
        <p:spPr>
          <a:xfrm>
            <a:off x="520622" y="1677372"/>
            <a:ext cx="6283590" cy="278550"/>
          </a:xfrm>
        </p:spPr>
        <p:txBody>
          <a:bodyPr/>
          <a:lstStyle/>
          <a:p>
            <a:r>
              <a:rPr lang="en-GB"/>
              <a:t>Confidence supporting people with LTHCs to be physically active</a:t>
            </a:r>
          </a:p>
        </p:txBody>
      </p:sp>
      <p:sp>
        <p:nvSpPr>
          <p:cNvPr id="6" name="Footer Placeholder 5">
            <a:extLst>
              <a:ext uri="{FF2B5EF4-FFF2-40B4-BE49-F238E27FC236}">
                <a16:creationId xmlns:a16="http://schemas.microsoft.com/office/drawing/2014/main" id="{C80ACEA6-FE4A-75AF-9AAF-0846FDFFFCC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Q07. How confident, or not, do you feel supporting people with long term health conditions to be more physically active? </a:t>
            </a:r>
            <a:b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b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Base: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All who do not have a long term health condition and who view physical activity as a priority – bases shown in figure</a:t>
            </a:r>
          </a:p>
        </p:txBody>
      </p:sp>
      <p:graphicFrame>
        <p:nvGraphicFramePr>
          <p:cNvPr id="13" name="Chart 12">
            <a:extLst>
              <a:ext uri="{FF2B5EF4-FFF2-40B4-BE49-F238E27FC236}">
                <a16:creationId xmlns:a16="http://schemas.microsoft.com/office/drawing/2014/main" id="{79F224B8-E1D9-94DA-A1FB-C1D3D262E1CD}"/>
              </a:ext>
            </a:extLst>
          </p:cNvPr>
          <p:cNvGraphicFramePr/>
          <p:nvPr>
            <p:extLst>
              <p:ext uri="{D42A27DB-BD31-4B8C-83A1-F6EECF244321}">
                <p14:modId xmlns:p14="http://schemas.microsoft.com/office/powerpoint/2010/main" val="2544273401"/>
              </p:ext>
            </p:extLst>
          </p:nvPr>
        </p:nvGraphicFramePr>
        <p:xfrm>
          <a:off x="515938" y="2161466"/>
          <a:ext cx="11156832" cy="3949067"/>
        </p:xfrm>
        <a:graphic>
          <a:graphicData uri="http://schemas.openxmlformats.org/drawingml/2006/chart">
            <c:chart xmlns:c="http://schemas.openxmlformats.org/drawingml/2006/chart" xmlns:r="http://schemas.openxmlformats.org/officeDocument/2006/relationships" r:id="rId2"/>
          </a:graphicData>
        </a:graphic>
      </p:graphicFrame>
      <p:sp>
        <p:nvSpPr>
          <p:cNvPr id="20" name="Right Brace 19">
            <a:extLst>
              <a:ext uri="{FF2B5EF4-FFF2-40B4-BE49-F238E27FC236}">
                <a16:creationId xmlns:a16="http://schemas.microsoft.com/office/drawing/2014/main" id="{6E73C942-7D1E-C2E8-AC0E-3F59AAE73F42}"/>
              </a:ext>
            </a:extLst>
          </p:cNvPr>
          <p:cNvSpPr/>
          <p:nvPr/>
        </p:nvSpPr>
        <p:spPr>
          <a:xfrm rot="16200000">
            <a:off x="7873537" y="1402846"/>
            <a:ext cx="179646" cy="321572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EB6B"/>
              </a:solidFill>
              <a:effectLst/>
              <a:uLnTx/>
              <a:uFillTx/>
              <a:latin typeface="Tw Cen MT" panose="020B0602020104020603"/>
              <a:ea typeface="+mn-ea"/>
              <a:cs typeface="+mn-cs"/>
            </a:endParaRPr>
          </a:p>
        </p:txBody>
      </p:sp>
      <p:sp>
        <p:nvSpPr>
          <p:cNvPr id="21" name="Right Brace 20">
            <a:extLst>
              <a:ext uri="{FF2B5EF4-FFF2-40B4-BE49-F238E27FC236}">
                <a16:creationId xmlns:a16="http://schemas.microsoft.com/office/drawing/2014/main" id="{1DE28C78-0D91-FB25-E0BC-6BC2442ECC04}"/>
              </a:ext>
            </a:extLst>
          </p:cNvPr>
          <p:cNvSpPr/>
          <p:nvPr/>
        </p:nvSpPr>
        <p:spPr>
          <a:xfrm rot="16200000">
            <a:off x="8454575" y="1678729"/>
            <a:ext cx="149736" cy="4362059"/>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EB6B"/>
              </a:solidFill>
              <a:effectLst/>
              <a:uLnTx/>
              <a:uFillTx/>
              <a:latin typeface="Tw Cen MT" panose="020B0602020104020603"/>
              <a:ea typeface="+mn-ea"/>
              <a:cs typeface="+mn-cs"/>
            </a:endParaRPr>
          </a:p>
        </p:txBody>
      </p:sp>
      <p:sp>
        <p:nvSpPr>
          <p:cNvPr id="22" name="TextBox 21">
            <a:extLst>
              <a:ext uri="{FF2B5EF4-FFF2-40B4-BE49-F238E27FC236}">
                <a16:creationId xmlns:a16="http://schemas.microsoft.com/office/drawing/2014/main" id="{7E8916E7-1490-F64E-00CA-96CE204F840B}"/>
              </a:ext>
            </a:extLst>
          </p:cNvPr>
          <p:cNvSpPr txBox="1"/>
          <p:nvPr/>
        </p:nvSpPr>
        <p:spPr>
          <a:xfrm>
            <a:off x="8364095" y="3537345"/>
            <a:ext cx="36067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ea typeface="+mn-ea"/>
                <a:cs typeface="+mn-cs"/>
              </a:rPr>
              <a:t>81%</a:t>
            </a:r>
          </a:p>
        </p:txBody>
      </p:sp>
      <p:sp>
        <p:nvSpPr>
          <p:cNvPr id="23" name="TextBox 22">
            <a:extLst>
              <a:ext uri="{FF2B5EF4-FFF2-40B4-BE49-F238E27FC236}">
                <a16:creationId xmlns:a16="http://schemas.microsoft.com/office/drawing/2014/main" id="{45084AAF-96A0-2A39-788C-453BFAE31928}"/>
              </a:ext>
            </a:extLst>
          </p:cNvPr>
          <p:cNvSpPr txBox="1"/>
          <p:nvPr/>
        </p:nvSpPr>
        <p:spPr>
          <a:xfrm>
            <a:off x="7798636" y="2670590"/>
            <a:ext cx="36067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64240"/>
                </a:solidFill>
                <a:effectLst/>
                <a:uLnTx/>
                <a:uFillTx/>
                <a:latin typeface="Tw Cen MT" panose="020B0602020104020603"/>
                <a:ea typeface="+mn-ea"/>
                <a:cs typeface="+mn-cs"/>
              </a:rPr>
              <a:t>62%</a:t>
            </a:r>
          </a:p>
        </p:txBody>
      </p:sp>
    </p:spTree>
    <p:extLst>
      <p:ext uri="{BB962C8B-B14F-4D97-AF65-F5344CB8AC3E}">
        <p14:creationId xmlns:p14="http://schemas.microsoft.com/office/powerpoint/2010/main" val="2324133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BA399C-4BE4-50EA-F8F0-16BA7BF8EEC1}"/>
              </a:ext>
            </a:extLst>
          </p:cNvPr>
          <p:cNvSpPr>
            <a:spLocks noGrp="1"/>
          </p:cNvSpPr>
          <p:nvPr>
            <p:ph type="title"/>
          </p:nvPr>
        </p:nvSpPr>
        <p:spPr>
          <a:xfrm>
            <a:off x="519231" y="679156"/>
            <a:ext cx="3381257" cy="3234027"/>
          </a:xfrm>
        </p:spPr>
        <p:txBody>
          <a:bodyPr/>
          <a:lstStyle/>
          <a:p>
            <a:r>
              <a:rPr lang="en-GB">
                <a:solidFill>
                  <a:srgbClr val="C32A2B"/>
                </a:solidFill>
              </a:rPr>
              <a:t>CONFIDENCE AMONG FAMILY/FRIENDS/ CARER VARIES SIGNIFICANTLY BY LTHC: </a:t>
            </a:r>
            <a:r>
              <a:rPr lang="en-GB" b="0">
                <a:solidFill>
                  <a:srgbClr val="C32A2B"/>
                </a:solidFill>
              </a:rPr>
              <a:t>IT’S LOWEST FOR DEMENTIA, PARKINSON’S, HEART CONDITIONS &amp; STROKE</a:t>
            </a:r>
          </a:p>
        </p:txBody>
      </p:sp>
      <p:sp>
        <p:nvSpPr>
          <p:cNvPr id="6" name="Footer Placeholder 5">
            <a:extLst>
              <a:ext uri="{FF2B5EF4-FFF2-40B4-BE49-F238E27FC236}">
                <a16:creationId xmlns:a16="http://schemas.microsoft.com/office/drawing/2014/main" id="{C80ACEA6-FE4A-75AF-9AAF-0846FDFFFCC9}"/>
              </a:ext>
            </a:extLst>
          </p:cNvPr>
          <p:cNvSpPr>
            <a:spLocks noGrp="1"/>
          </p:cNvSpPr>
          <p:nvPr>
            <p:ph type="ftr" sz="quarter" idx="3"/>
          </p:nvPr>
        </p:nvSpPr>
        <p:spPr>
          <a:xfrm>
            <a:off x="518465" y="6494465"/>
            <a:ext cx="10777678"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Q07. How confident, or not, do you feel supporting people with long term health conditions to be more physically active? Bases shown in figure *indicates a low base. Some conditions are not shown due to extremely low bases. COPD: Chronic Obstructive Pulmonary Disorder. Examples of severe mental health conditions include schizophrenia and bipolar disorder.</a:t>
            </a:r>
          </a:p>
        </p:txBody>
      </p:sp>
      <p:sp>
        <p:nvSpPr>
          <p:cNvPr id="33" name="Text Placeholder 32">
            <a:extLst>
              <a:ext uri="{FF2B5EF4-FFF2-40B4-BE49-F238E27FC236}">
                <a16:creationId xmlns:a16="http://schemas.microsoft.com/office/drawing/2014/main" id="{DBDFBDB7-4B9F-C30D-E27B-8D6755FC8D36}"/>
              </a:ext>
            </a:extLst>
          </p:cNvPr>
          <p:cNvSpPr>
            <a:spLocks noGrp="1"/>
          </p:cNvSpPr>
          <p:nvPr>
            <p:ph type="body" sz="quarter" idx="15"/>
          </p:nvPr>
        </p:nvSpPr>
        <p:spPr>
          <a:xfrm>
            <a:off x="4406065" y="944401"/>
            <a:ext cx="7718201" cy="261610"/>
          </a:xfrm>
        </p:spPr>
        <p:txBody>
          <a:bodyPr/>
          <a:lstStyle/>
          <a:p>
            <a:r>
              <a:rPr lang="en-GB" sz="1700"/>
              <a:t>Confidence supporting people with LTHCs to be active among family/friends/carers</a:t>
            </a:r>
          </a:p>
        </p:txBody>
      </p:sp>
      <p:graphicFrame>
        <p:nvGraphicFramePr>
          <p:cNvPr id="34" name="Chart 33">
            <a:extLst>
              <a:ext uri="{FF2B5EF4-FFF2-40B4-BE49-F238E27FC236}">
                <a16:creationId xmlns:a16="http://schemas.microsoft.com/office/drawing/2014/main" id="{1E20AA81-5396-9E6E-C6BB-37A7D6541601}"/>
              </a:ext>
            </a:extLst>
          </p:cNvPr>
          <p:cNvGraphicFramePr/>
          <p:nvPr>
            <p:extLst>
              <p:ext uri="{D42A27DB-BD31-4B8C-83A1-F6EECF244321}">
                <p14:modId xmlns:p14="http://schemas.microsoft.com/office/powerpoint/2010/main" val="2106822562"/>
              </p:ext>
            </p:extLst>
          </p:nvPr>
        </p:nvGraphicFramePr>
        <p:xfrm>
          <a:off x="4403725" y="1617044"/>
          <a:ext cx="7272338" cy="4616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2">
            <a:extLst>
              <a:ext uri="{FF2B5EF4-FFF2-40B4-BE49-F238E27FC236}">
                <a16:creationId xmlns:a16="http://schemas.microsoft.com/office/drawing/2014/main" id="{E42E34C3-EA66-5034-6776-5399B64F82C0}"/>
              </a:ext>
            </a:extLst>
          </p:cNvPr>
          <p:cNvSpPr txBox="1">
            <a:spLocks/>
          </p:cNvSpPr>
          <p:nvPr/>
        </p:nvSpPr>
        <p:spPr>
          <a:xfrm>
            <a:off x="4408368" y="2156057"/>
            <a:ext cx="2261939" cy="189184"/>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1">
                <a:solidFill>
                  <a:srgbClr val="C32A2B"/>
                </a:solidFill>
              </a:rPr>
              <a:t>Condition of person cared for</a:t>
            </a:r>
          </a:p>
        </p:txBody>
      </p:sp>
      <p:sp>
        <p:nvSpPr>
          <p:cNvPr id="9" name="Rectangle 8">
            <a:extLst>
              <a:ext uri="{FF2B5EF4-FFF2-40B4-BE49-F238E27FC236}">
                <a16:creationId xmlns:a16="http://schemas.microsoft.com/office/drawing/2014/main" id="{4D09D444-CE27-C60B-E1E6-DBEC480027EE}"/>
              </a:ext>
            </a:extLst>
          </p:cNvPr>
          <p:cNvSpPr/>
          <p:nvPr/>
        </p:nvSpPr>
        <p:spPr>
          <a:xfrm>
            <a:off x="7126698" y="1435425"/>
            <a:ext cx="84137" cy="84131"/>
          </a:xfrm>
          <a:prstGeom prst="rect">
            <a:avLst/>
          </a:prstGeom>
          <a:solidFill>
            <a:srgbClr val="C32A2B"/>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180000" rIns="180000" bIns="180000" numCol="1" spcCol="0" rtlCol="0" fromWordArt="0" anchor="ctr" anchorCtr="0" forceAA="0" compatLnSpc="1">
            <a:prstTxWarp prst="textNoShape">
              <a:avLst/>
            </a:prstTxWarp>
            <a:noAutofit/>
          </a:bodyPr>
          <a:lstStyle/>
          <a:p>
            <a:pPr algn="l">
              <a:spcAft>
                <a:spcPts val="1000"/>
              </a:spcAft>
            </a:pPr>
            <a:r>
              <a:rPr lang="en-GB" sz="1200">
                <a:solidFill>
                  <a:srgbClr val="454341"/>
                </a:solidFill>
                <a:latin typeface="+mj-lt"/>
              </a:rPr>
              <a:t>Not very/not at all confident</a:t>
            </a:r>
          </a:p>
        </p:txBody>
      </p:sp>
      <p:sp>
        <p:nvSpPr>
          <p:cNvPr id="10" name="Rectangle 9">
            <a:extLst>
              <a:ext uri="{FF2B5EF4-FFF2-40B4-BE49-F238E27FC236}">
                <a16:creationId xmlns:a16="http://schemas.microsoft.com/office/drawing/2014/main" id="{1EB9445D-128D-4EA6-25CD-33D96A00C450}"/>
              </a:ext>
            </a:extLst>
          </p:cNvPr>
          <p:cNvSpPr/>
          <p:nvPr/>
        </p:nvSpPr>
        <p:spPr>
          <a:xfrm>
            <a:off x="9175625" y="1435425"/>
            <a:ext cx="84137" cy="84131"/>
          </a:xfrm>
          <a:prstGeom prst="rect">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180000" rIns="180000" bIns="180000" numCol="1" spcCol="0" rtlCol="0" fromWordArt="0" anchor="ctr" anchorCtr="0" forceAA="0" compatLnSpc="1">
            <a:prstTxWarp prst="textNoShape">
              <a:avLst/>
            </a:prstTxWarp>
            <a:noAutofit/>
          </a:bodyPr>
          <a:lstStyle/>
          <a:p>
            <a:pPr algn="l">
              <a:spcAft>
                <a:spcPts val="1000"/>
              </a:spcAft>
            </a:pPr>
            <a:r>
              <a:rPr lang="en-GB" sz="1200">
                <a:solidFill>
                  <a:srgbClr val="454341"/>
                </a:solidFill>
                <a:latin typeface="+mj-lt"/>
              </a:rPr>
              <a:t>Fairly/very confident</a:t>
            </a:r>
          </a:p>
        </p:txBody>
      </p:sp>
    </p:spTree>
    <p:extLst>
      <p:ext uri="{BB962C8B-B14F-4D97-AF65-F5344CB8AC3E}">
        <p14:creationId xmlns:p14="http://schemas.microsoft.com/office/powerpoint/2010/main" val="2811093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32A2B"/>
        </a:solidFill>
        <a:effectLst/>
      </p:bgPr>
    </p:bg>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2E8719C5-A989-7841-9892-FC6429135CE6}"/>
              </a:ext>
            </a:extLst>
          </p:cNvPr>
          <p:cNvSpPr/>
          <p:nvPr/>
        </p:nvSpPr>
        <p:spPr>
          <a:xfrm>
            <a:off x="1281485" y="1371491"/>
            <a:ext cx="9635656" cy="3534467"/>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4" name="Text Placeholder 9">
            <a:extLst>
              <a:ext uri="{FF2B5EF4-FFF2-40B4-BE49-F238E27FC236}">
                <a16:creationId xmlns:a16="http://schemas.microsoft.com/office/drawing/2014/main" id="{BCF1664D-B872-B6DC-7F15-EA58FFFC009C}"/>
              </a:ext>
            </a:extLst>
          </p:cNvPr>
          <p:cNvSpPr txBox="1">
            <a:spLocks/>
          </p:cNvSpPr>
          <p:nvPr/>
        </p:nvSpPr>
        <p:spPr>
          <a:xfrm>
            <a:off x="1563624" y="1647808"/>
            <a:ext cx="8894085" cy="2898229"/>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000">
                <a:solidFill>
                  <a:srgbClr val="C32A2B"/>
                </a:solidFill>
              </a:rPr>
              <a:t>“I care for an elderly parent – just trying to get her to have a walk to the end of the road is exhausting and painful, [I need to know] </a:t>
            </a:r>
            <a:r>
              <a:rPr lang="en-GB" sz="4000" b="1">
                <a:solidFill>
                  <a:srgbClr val="C32A2B"/>
                </a:solidFill>
              </a:rPr>
              <a:t>I’m not making things worse</a:t>
            </a:r>
            <a:r>
              <a:rPr lang="en-GB" sz="4000">
                <a:solidFill>
                  <a:srgbClr val="C32A2B"/>
                </a:solidFill>
              </a:rPr>
              <a:t>.”</a:t>
            </a:r>
          </a:p>
          <a:p>
            <a:pPr algn="ctr"/>
            <a:r>
              <a:rPr lang="en-GB" sz="2000" b="1">
                <a:solidFill>
                  <a:srgbClr val="C32A2B"/>
                </a:solidFill>
              </a:rPr>
              <a:t>Family/friend/carer of person with a LTHC</a:t>
            </a:r>
          </a:p>
        </p:txBody>
      </p:sp>
    </p:spTree>
    <p:extLst>
      <p:ext uri="{BB962C8B-B14F-4D97-AF65-F5344CB8AC3E}">
        <p14:creationId xmlns:p14="http://schemas.microsoft.com/office/powerpoint/2010/main" val="2965147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6" name="Picture 5" descr="A person raising her hands up&#10;&#10;Description automatically generated">
            <a:extLst>
              <a:ext uri="{FF2B5EF4-FFF2-40B4-BE49-F238E27FC236}">
                <a16:creationId xmlns:a16="http://schemas.microsoft.com/office/drawing/2014/main" id="{50081B42-42C2-CFA6-C9C3-79FEBB8001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214905" cy="3208421"/>
          </a:xfrm>
          <a:prstGeom prst="rect">
            <a:avLst/>
          </a:prstGeom>
        </p:spPr>
      </p:pic>
      <p:sp>
        <p:nvSpPr>
          <p:cNvPr id="3" name="Google Shape;160;p27">
            <a:extLst>
              <a:ext uri="{FF2B5EF4-FFF2-40B4-BE49-F238E27FC236}">
                <a16:creationId xmlns:a16="http://schemas.microsoft.com/office/drawing/2014/main" id="{6F712688-2941-2B7A-09A4-94ED3F16FF6C}"/>
              </a:ext>
            </a:extLst>
          </p:cNvPr>
          <p:cNvSpPr txBox="1"/>
          <p:nvPr/>
        </p:nvSpPr>
        <p:spPr>
          <a:xfrm>
            <a:off x="515937" y="2940430"/>
            <a:ext cx="6580900" cy="1517678"/>
          </a:xfrm>
          <a:prstGeom prst="rect">
            <a:avLst/>
          </a:prstGeom>
          <a:solidFill>
            <a:schemeClr val="bg1"/>
          </a:solidFill>
          <a:ln>
            <a:noFill/>
          </a:ln>
        </p:spPr>
        <p:txBody>
          <a:bodyPr spcFirstLastPara="1" wrap="square" lIns="216000" tIns="216000" rIns="216000" bIns="108000" anchor="t" anchorCtr="0">
            <a:spAutoFit/>
          </a:bodyPr>
          <a:lstStyle/>
          <a:p>
            <a:pPr>
              <a:lnSpc>
                <a:spcPts val="4500"/>
              </a:lnSpc>
            </a:pPr>
            <a:r>
              <a:rPr lang="en-GB" sz="5000" b="1">
                <a:solidFill>
                  <a:srgbClr val="004C74"/>
                </a:solidFill>
                <a:latin typeface="+mj-lt"/>
                <a:ea typeface="Nunito"/>
                <a:cs typeface="Nunito"/>
                <a:sym typeface="Nunito"/>
              </a:rPr>
              <a:t>6. THE NEED FOR PRACTICAL GUIDANCE</a:t>
            </a:r>
          </a:p>
        </p:txBody>
      </p:sp>
    </p:spTree>
    <p:extLst>
      <p:ext uri="{BB962C8B-B14F-4D97-AF65-F5344CB8AC3E}">
        <p14:creationId xmlns:p14="http://schemas.microsoft.com/office/powerpoint/2010/main" val="396760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605B0-4502-CADF-322C-92D90735E576}"/>
              </a:ext>
            </a:extLst>
          </p:cNvPr>
          <p:cNvSpPr>
            <a:spLocks noGrp="1"/>
          </p:cNvSpPr>
          <p:nvPr>
            <p:ph type="title"/>
          </p:nvPr>
        </p:nvSpPr>
        <p:spPr/>
        <p:txBody>
          <a:bodyPr/>
          <a:lstStyle/>
          <a:p>
            <a:r>
              <a:rPr lang="en-GB">
                <a:solidFill>
                  <a:srgbClr val="004C74"/>
                </a:solidFill>
                <a:ea typeface="SimSun"/>
              </a:rPr>
              <a:t>THE PUBLIC CONSULTATION</a:t>
            </a:r>
            <a:endParaRPr lang="en-US">
              <a:solidFill>
                <a:srgbClr val="004C74"/>
              </a:solidFill>
            </a:endParaRPr>
          </a:p>
        </p:txBody>
      </p:sp>
      <p:sp>
        <p:nvSpPr>
          <p:cNvPr id="5" name="Text Placeholder 5">
            <a:extLst>
              <a:ext uri="{FF2B5EF4-FFF2-40B4-BE49-F238E27FC236}">
                <a16:creationId xmlns:a16="http://schemas.microsoft.com/office/drawing/2014/main" id="{F7A93DCD-5A9B-456C-C60E-E21BCA6B7750}"/>
              </a:ext>
            </a:extLst>
          </p:cNvPr>
          <p:cNvSpPr txBox="1">
            <a:spLocks/>
          </p:cNvSpPr>
          <p:nvPr/>
        </p:nvSpPr>
        <p:spPr>
          <a:xfrm>
            <a:off x="521380" y="1629699"/>
            <a:ext cx="6646038" cy="2539157"/>
          </a:xfrm>
          <a:prstGeom prst="rect">
            <a:avLst/>
          </a:prstGeom>
        </p:spPr>
        <p:txBody>
          <a:bodyPr wrap="square" lIns="0" tIns="0" rIns="0" bIns="0" anchor="t">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500"/>
              </a:spcBef>
            </a:pPr>
            <a:r>
              <a:rPr lang="en-GB" sz="2000">
                <a:ea typeface="+mn-lt"/>
                <a:cs typeface="+mn-lt"/>
              </a:rPr>
              <a:t>Conducted in September 2023 to inform future resources based on the needs of people with LTHCs, and the people and organisations who support them.</a:t>
            </a:r>
          </a:p>
          <a:p>
            <a:pPr>
              <a:spcBef>
                <a:spcPts val="1500"/>
              </a:spcBef>
            </a:pPr>
            <a:r>
              <a:rPr lang="en-GB" sz="2000">
                <a:ea typeface="+mn-lt"/>
                <a:cs typeface="+mn-lt"/>
              </a:rPr>
              <a:t>DJS Research Ltd hosted the consultation and supplemented responses from key audiences via a panel survey.</a:t>
            </a:r>
          </a:p>
          <a:p>
            <a:pPr>
              <a:spcBef>
                <a:spcPts val="1500"/>
              </a:spcBef>
            </a:pPr>
            <a:r>
              <a:rPr lang="en-GB" sz="2000">
                <a:ea typeface="+mn-lt"/>
                <a:cs typeface="+mn-lt"/>
              </a:rPr>
              <a:t>Accessibility enhanced through survey design, completion by proxy, and telephone and email completion options.</a:t>
            </a:r>
          </a:p>
        </p:txBody>
      </p:sp>
      <p:pic>
        <p:nvPicPr>
          <p:cNvPr id="7" name="Picture 6">
            <a:extLst>
              <a:ext uri="{FF2B5EF4-FFF2-40B4-BE49-F238E27FC236}">
                <a16:creationId xmlns:a16="http://schemas.microsoft.com/office/drawing/2014/main" id="{F5572B43-91FE-9D99-3A63-12C03C1EFB5D}"/>
              </a:ext>
            </a:extLst>
          </p:cNvPr>
          <p:cNvPicPr>
            <a:picLocks noChangeAspect="1"/>
          </p:cNvPicPr>
          <p:nvPr/>
        </p:nvPicPr>
        <p:blipFill>
          <a:blip r:embed="rId2"/>
          <a:stretch>
            <a:fillRect/>
          </a:stretch>
        </p:blipFill>
        <p:spPr>
          <a:xfrm>
            <a:off x="7678968" y="1735332"/>
            <a:ext cx="3894367" cy="3174022"/>
          </a:xfrm>
          <a:prstGeom prst="rect">
            <a:avLst/>
          </a:prstGeom>
        </p:spPr>
      </p:pic>
      <p:sp>
        <p:nvSpPr>
          <p:cNvPr id="2" name="Rectangle 1">
            <a:extLst>
              <a:ext uri="{FF2B5EF4-FFF2-40B4-BE49-F238E27FC236}">
                <a16:creationId xmlns:a16="http://schemas.microsoft.com/office/drawing/2014/main" id="{37317BD1-D9E0-8DDE-13C5-DEC5CDA4283D}"/>
              </a:ext>
            </a:extLst>
          </p:cNvPr>
          <p:cNvSpPr/>
          <p:nvPr/>
        </p:nvSpPr>
        <p:spPr>
          <a:xfrm>
            <a:off x="0" y="0"/>
            <a:ext cx="12192000" cy="433137"/>
          </a:xfrm>
          <a:prstGeom prst="rect">
            <a:avLst/>
          </a:prstGeom>
          <a:solidFill>
            <a:srgbClr val="D8EEFD"/>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131253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a:extLst>
              <a:ext uri="{FF2B5EF4-FFF2-40B4-BE49-F238E27FC236}">
                <a16:creationId xmlns:a16="http://schemas.microsoft.com/office/drawing/2014/main" id="{42E6952D-5722-20AC-716C-1D6660905278}"/>
              </a:ext>
            </a:extLst>
          </p:cNvPr>
          <p:cNvSpPr>
            <a:spLocks noChangeAspect="1"/>
          </p:cNvSpPr>
          <p:nvPr/>
        </p:nvSpPr>
        <p:spPr>
          <a:xfrm>
            <a:off x="5349035" y="5015392"/>
            <a:ext cx="405840" cy="405840"/>
          </a:xfrm>
          <a:prstGeom prst="ellipse">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63" name="Oval 62">
            <a:extLst>
              <a:ext uri="{FF2B5EF4-FFF2-40B4-BE49-F238E27FC236}">
                <a16:creationId xmlns:a16="http://schemas.microsoft.com/office/drawing/2014/main" id="{55377530-DDD8-9B1B-F388-3032E7AE5163}"/>
              </a:ext>
            </a:extLst>
          </p:cNvPr>
          <p:cNvSpPr>
            <a:spLocks noChangeAspect="1"/>
          </p:cNvSpPr>
          <p:nvPr/>
        </p:nvSpPr>
        <p:spPr>
          <a:xfrm>
            <a:off x="5359153" y="3679303"/>
            <a:ext cx="405840" cy="405840"/>
          </a:xfrm>
          <a:prstGeom prst="ellipse">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pic>
        <p:nvPicPr>
          <p:cNvPr id="29" name="Graphic 28" descr="Badge New with solid fill">
            <a:extLst>
              <a:ext uri="{FF2B5EF4-FFF2-40B4-BE49-F238E27FC236}">
                <a16:creationId xmlns:a16="http://schemas.microsoft.com/office/drawing/2014/main" id="{A10C2B7F-717A-F079-6CB2-76E7D1BE66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11835" y="3637275"/>
            <a:ext cx="504000" cy="504000"/>
          </a:xfrm>
          <a:prstGeom prst="rect">
            <a:avLst/>
          </a:prstGeom>
          <a:effectLst/>
        </p:spPr>
      </p:pic>
      <p:graphicFrame>
        <p:nvGraphicFramePr>
          <p:cNvPr id="7" name="Chart 6">
            <a:extLst>
              <a:ext uri="{FF2B5EF4-FFF2-40B4-BE49-F238E27FC236}">
                <a16:creationId xmlns:a16="http://schemas.microsoft.com/office/drawing/2014/main" id="{08020A2C-7A0A-5075-0892-C0B5B8FEB6AC}"/>
              </a:ext>
            </a:extLst>
          </p:cNvPr>
          <p:cNvGraphicFramePr/>
          <p:nvPr>
            <p:extLst>
              <p:ext uri="{D42A27DB-BD31-4B8C-83A1-F6EECF244321}">
                <p14:modId xmlns:p14="http://schemas.microsoft.com/office/powerpoint/2010/main" val="895857977"/>
              </p:ext>
            </p:extLst>
          </p:nvPr>
        </p:nvGraphicFramePr>
        <p:xfrm>
          <a:off x="5854844" y="1643446"/>
          <a:ext cx="6337156" cy="4557073"/>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0">
            <a:extLst>
              <a:ext uri="{FF2B5EF4-FFF2-40B4-BE49-F238E27FC236}">
                <a16:creationId xmlns:a16="http://schemas.microsoft.com/office/drawing/2014/main" id="{28365168-DB8F-4D71-E460-0872748CB7C4}"/>
              </a:ext>
            </a:extLst>
          </p:cNvPr>
          <p:cNvSpPr>
            <a:spLocks noGrp="1"/>
          </p:cNvSpPr>
          <p:nvPr>
            <p:ph type="title"/>
          </p:nvPr>
        </p:nvSpPr>
        <p:spPr>
          <a:xfrm>
            <a:off x="520717" y="622094"/>
            <a:ext cx="11155411" cy="861774"/>
          </a:xfrm>
        </p:spPr>
        <p:txBody>
          <a:bodyPr/>
          <a:lstStyle/>
          <a:p>
            <a:r>
              <a:rPr lang="en-GB">
                <a:solidFill>
                  <a:srgbClr val="004C74"/>
                </a:solidFill>
              </a:rPr>
              <a:t>PROFESSIONALS AND FAMILY/FRIENDS/CARERS WANT GUIDANCE ON APPROPRIATE PHYSICAL ACTIVITY TO RECOMMEND</a:t>
            </a:r>
          </a:p>
        </p:txBody>
      </p:sp>
      <p:sp>
        <p:nvSpPr>
          <p:cNvPr id="2" name="Rectangle 1">
            <a:extLst>
              <a:ext uri="{FF2B5EF4-FFF2-40B4-BE49-F238E27FC236}">
                <a16:creationId xmlns:a16="http://schemas.microsoft.com/office/drawing/2014/main" id="{6BD6E409-25B6-B07A-425A-A3074BB2583A}"/>
              </a:ext>
            </a:extLst>
          </p:cNvPr>
          <p:cNvSpPr/>
          <p:nvPr/>
        </p:nvSpPr>
        <p:spPr>
          <a:xfrm>
            <a:off x="-2455" y="0"/>
            <a:ext cx="12192000" cy="433137"/>
          </a:xfrm>
          <a:prstGeom prst="rect">
            <a:avLst/>
          </a:prstGeom>
          <a:solidFill>
            <a:srgbClr val="81BA26"/>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6" name="Footer Placeholder 5">
            <a:extLst>
              <a:ext uri="{FF2B5EF4-FFF2-40B4-BE49-F238E27FC236}">
                <a16:creationId xmlns:a16="http://schemas.microsoft.com/office/drawing/2014/main" id="{8A58BE9C-C914-4618-DC1A-E7BCF7386CA6}"/>
              </a:ext>
            </a:extLst>
          </p:cNvPr>
          <p:cNvSpPr>
            <a:spLocks noGrp="1"/>
          </p:cNvSpPr>
          <p:nvPr>
            <p:ph type="ftr" sz="quarter" idx="3"/>
          </p:nvPr>
        </p:nvSpPr>
        <p:spPr>
          <a:xfrm>
            <a:off x="518465" y="6494468"/>
            <a:ext cx="10777678"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Q08. </a:t>
            </a:r>
            <a:r>
              <a:rPr lang="en-GB"/>
              <a:t>Please could you explain what might help improve your confidence in supporting people with long term health conditions to be physically active? Base: All who are not confident in supporting people with LTHCs to be active; Family/friends/carers (n=189), Professionals across sectors (n=90)</a:t>
            </a:r>
            <a:endPar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endParaRPr>
          </a:p>
        </p:txBody>
      </p:sp>
      <p:sp>
        <p:nvSpPr>
          <p:cNvPr id="8" name="Text Placeholder 12">
            <a:extLst>
              <a:ext uri="{FF2B5EF4-FFF2-40B4-BE49-F238E27FC236}">
                <a16:creationId xmlns:a16="http://schemas.microsoft.com/office/drawing/2014/main" id="{F5B7BEB3-0D9E-38CF-DB31-9C9E8F84D8A7}"/>
              </a:ext>
            </a:extLst>
          </p:cNvPr>
          <p:cNvSpPr txBox="1">
            <a:spLocks/>
          </p:cNvSpPr>
          <p:nvPr/>
        </p:nvSpPr>
        <p:spPr>
          <a:xfrm>
            <a:off x="520621" y="1873972"/>
            <a:ext cx="3379867" cy="358046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Both professionals and family/ friends/carers are most likely to want training and examples of support to provide as well as a better understanding of how to motivate others.</a:t>
            </a:r>
          </a:p>
          <a:p>
            <a:r>
              <a:rPr lang="en-GB"/>
              <a:t>Professionals also point to the need for easily accessible resources, better knowledge of local services and more time to discuss physical activity.</a:t>
            </a:r>
          </a:p>
          <a:p>
            <a:endParaRPr lang="en-GB"/>
          </a:p>
        </p:txBody>
      </p:sp>
      <p:grpSp>
        <p:nvGrpSpPr>
          <p:cNvPr id="54" name="Group 53">
            <a:extLst>
              <a:ext uri="{FF2B5EF4-FFF2-40B4-BE49-F238E27FC236}">
                <a16:creationId xmlns:a16="http://schemas.microsoft.com/office/drawing/2014/main" id="{8DBE48AB-913B-62F0-9B64-71112D9E8AB4}"/>
              </a:ext>
            </a:extLst>
          </p:cNvPr>
          <p:cNvGrpSpPr/>
          <p:nvPr/>
        </p:nvGrpSpPr>
        <p:grpSpPr>
          <a:xfrm>
            <a:off x="5355808" y="3011677"/>
            <a:ext cx="405840" cy="405840"/>
            <a:chOff x="4900479" y="2529813"/>
            <a:chExt cx="405840" cy="405840"/>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26FF090E-6DE9-41DC-47A2-9484233BF394}"/>
                </a:ext>
              </a:extLst>
            </p:cNvPr>
            <p:cNvSpPr>
              <a:spLocks noChangeAspect="1"/>
            </p:cNvSpPr>
            <p:nvPr/>
          </p:nvSpPr>
          <p:spPr>
            <a:xfrm>
              <a:off x="4900479" y="2529813"/>
              <a:ext cx="405840" cy="405840"/>
            </a:xfrm>
            <a:prstGeom prst="ellipse">
              <a:avLst/>
            </a:prstGeom>
            <a:solidFill>
              <a:srgbClr val="81BA26"/>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pic>
          <p:nvPicPr>
            <p:cNvPr id="21" name="Graphic 20" descr="Lightbulb and gear with solid fill">
              <a:extLst>
                <a:ext uri="{FF2B5EF4-FFF2-40B4-BE49-F238E27FC236}">
                  <a16:creationId xmlns:a16="http://schemas.microsoft.com/office/drawing/2014/main" id="{23509A14-C873-9903-F28F-863075B7ED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1249" y="2550583"/>
              <a:ext cx="360000" cy="360000"/>
            </a:xfrm>
            <a:prstGeom prst="rect">
              <a:avLst/>
            </a:prstGeom>
          </p:spPr>
        </p:pic>
      </p:grpSp>
      <p:pic>
        <p:nvPicPr>
          <p:cNvPr id="44" name="Graphic 43" descr="Information with solid fill">
            <a:extLst>
              <a:ext uri="{FF2B5EF4-FFF2-40B4-BE49-F238E27FC236}">
                <a16:creationId xmlns:a16="http://schemas.microsoft.com/office/drawing/2014/main" id="{298F3EF7-36E6-09E1-B196-D74E995D5E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5062" y="4966312"/>
            <a:ext cx="504000" cy="504000"/>
          </a:xfrm>
          <a:prstGeom prst="rect">
            <a:avLst/>
          </a:prstGeom>
          <a:effectLst/>
        </p:spPr>
      </p:pic>
      <p:grpSp>
        <p:nvGrpSpPr>
          <p:cNvPr id="48" name="Group 47">
            <a:extLst>
              <a:ext uri="{FF2B5EF4-FFF2-40B4-BE49-F238E27FC236}">
                <a16:creationId xmlns:a16="http://schemas.microsoft.com/office/drawing/2014/main" id="{8A671879-C851-750F-511F-052A8240CB1C}"/>
              </a:ext>
            </a:extLst>
          </p:cNvPr>
          <p:cNvGrpSpPr/>
          <p:nvPr/>
        </p:nvGrpSpPr>
        <p:grpSpPr>
          <a:xfrm>
            <a:off x="5355811" y="4347487"/>
            <a:ext cx="405840" cy="405840"/>
            <a:chOff x="4988208" y="3710275"/>
            <a:chExt cx="405840" cy="405840"/>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F8C953CA-F702-1924-4D34-4E496CA2D56F}"/>
                </a:ext>
              </a:extLst>
            </p:cNvPr>
            <p:cNvSpPr>
              <a:spLocks noChangeAspect="1"/>
            </p:cNvSpPr>
            <p:nvPr/>
          </p:nvSpPr>
          <p:spPr>
            <a:xfrm>
              <a:off x="4988208" y="3710275"/>
              <a:ext cx="405840" cy="405840"/>
            </a:xfrm>
            <a:prstGeom prst="ellipse">
              <a:avLst/>
            </a:prstGeom>
            <a:solidFill>
              <a:srgbClr val="81BA26"/>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pic>
          <p:nvPicPr>
            <p:cNvPr id="42" name="Graphic 41" descr="Checkmark with solid fill">
              <a:extLst>
                <a:ext uri="{FF2B5EF4-FFF2-40B4-BE49-F238E27FC236}">
                  <a16:creationId xmlns:a16="http://schemas.microsoft.com/office/drawing/2014/main" id="{C4A82110-AD5D-E349-68B0-F866D18F86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32444" y="3768750"/>
              <a:ext cx="324000" cy="324000"/>
            </a:xfrm>
            <a:prstGeom prst="rect">
              <a:avLst/>
            </a:prstGeom>
          </p:spPr>
        </p:pic>
      </p:grpSp>
      <p:grpSp>
        <p:nvGrpSpPr>
          <p:cNvPr id="52" name="Group 51">
            <a:extLst>
              <a:ext uri="{FF2B5EF4-FFF2-40B4-BE49-F238E27FC236}">
                <a16:creationId xmlns:a16="http://schemas.microsoft.com/office/drawing/2014/main" id="{C6ABE8DD-8145-512D-D02A-B568748E284C}"/>
              </a:ext>
            </a:extLst>
          </p:cNvPr>
          <p:cNvGrpSpPr/>
          <p:nvPr/>
        </p:nvGrpSpPr>
        <p:grpSpPr>
          <a:xfrm>
            <a:off x="5355811" y="5683298"/>
            <a:ext cx="405840" cy="405840"/>
            <a:chOff x="5687705" y="4947836"/>
            <a:chExt cx="405840" cy="40584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49F54331-D113-844E-9F58-795D12F72101}"/>
                </a:ext>
              </a:extLst>
            </p:cNvPr>
            <p:cNvSpPr>
              <a:spLocks noChangeAspect="1"/>
            </p:cNvSpPr>
            <p:nvPr/>
          </p:nvSpPr>
          <p:spPr>
            <a:xfrm>
              <a:off x="5687705" y="4947836"/>
              <a:ext cx="405840" cy="405840"/>
            </a:xfrm>
            <a:prstGeom prst="ellipse">
              <a:avLst/>
            </a:prstGeom>
            <a:solidFill>
              <a:srgbClr val="81BA26"/>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pic>
          <p:nvPicPr>
            <p:cNvPr id="46" name="Graphic 45" descr="Chat with solid fill">
              <a:extLst>
                <a:ext uri="{FF2B5EF4-FFF2-40B4-BE49-F238E27FC236}">
                  <a16:creationId xmlns:a16="http://schemas.microsoft.com/office/drawing/2014/main" id="{A68482FA-25F5-4171-BEE7-B1A3DAF486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11825" y="4985865"/>
              <a:ext cx="360000" cy="360000"/>
            </a:xfrm>
            <a:prstGeom prst="rect">
              <a:avLst/>
            </a:prstGeom>
          </p:spPr>
        </p:pic>
      </p:grpSp>
      <p:sp>
        <p:nvSpPr>
          <p:cNvPr id="51" name="Oval 50">
            <a:extLst>
              <a:ext uri="{FF2B5EF4-FFF2-40B4-BE49-F238E27FC236}">
                <a16:creationId xmlns:a16="http://schemas.microsoft.com/office/drawing/2014/main" id="{927EA2EA-FF06-C85F-FB79-F039B159E290}"/>
              </a:ext>
            </a:extLst>
          </p:cNvPr>
          <p:cNvSpPr>
            <a:spLocks noChangeAspect="1"/>
          </p:cNvSpPr>
          <p:nvPr/>
        </p:nvSpPr>
        <p:spPr>
          <a:xfrm>
            <a:off x="5355808" y="2392852"/>
            <a:ext cx="405840" cy="405840"/>
          </a:xfrm>
          <a:prstGeom prst="ellipse">
            <a:avLst/>
          </a:prstGeom>
          <a:solidFill>
            <a:srgbClr val="81BA2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57" name="Text Placeholder 32">
            <a:extLst>
              <a:ext uri="{FF2B5EF4-FFF2-40B4-BE49-F238E27FC236}">
                <a16:creationId xmlns:a16="http://schemas.microsoft.com/office/drawing/2014/main" id="{D343AF22-EC13-2A67-3D3E-583A350A3D3E}"/>
              </a:ext>
            </a:extLst>
          </p:cNvPr>
          <p:cNvSpPr txBox="1">
            <a:spLocks/>
          </p:cNvSpPr>
          <p:nvPr/>
        </p:nvSpPr>
        <p:spPr>
          <a:xfrm>
            <a:off x="4622811" y="1731497"/>
            <a:ext cx="7311802" cy="261610"/>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a:t>What would help you be more confident supporting people with LTHCs to be active?</a:t>
            </a:r>
          </a:p>
        </p:txBody>
      </p:sp>
      <p:grpSp>
        <p:nvGrpSpPr>
          <p:cNvPr id="59" name="Group 58">
            <a:extLst>
              <a:ext uri="{FF2B5EF4-FFF2-40B4-BE49-F238E27FC236}">
                <a16:creationId xmlns:a16="http://schemas.microsoft.com/office/drawing/2014/main" id="{22B1FD21-8342-5C46-8D78-E1D8C63C4F85}"/>
              </a:ext>
            </a:extLst>
          </p:cNvPr>
          <p:cNvGrpSpPr/>
          <p:nvPr/>
        </p:nvGrpSpPr>
        <p:grpSpPr>
          <a:xfrm>
            <a:off x="5384067" y="2413622"/>
            <a:ext cx="343719" cy="405841"/>
            <a:chOff x="5638800" y="2741451"/>
            <a:chExt cx="914400" cy="1144749"/>
          </a:xfrm>
        </p:grpSpPr>
        <p:pic>
          <p:nvPicPr>
            <p:cNvPr id="60" name="Graphic 59" descr="Open hand with solid fill">
              <a:extLst>
                <a:ext uri="{FF2B5EF4-FFF2-40B4-BE49-F238E27FC236}">
                  <a16:creationId xmlns:a16="http://schemas.microsoft.com/office/drawing/2014/main" id="{5280D7DD-02D3-F5F8-29A4-F77E71CC07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38800" y="2971800"/>
              <a:ext cx="914400" cy="914400"/>
            </a:xfrm>
            <a:prstGeom prst="rect">
              <a:avLst/>
            </a:prstGeom>
          </p:spPr>
        </p:pic>
        <p:pic>
          <p:nvPicPr>
            <p:cNvPr id="61" name="Graphic 60" descr="Heart with solid fill">
              <a:extLst>
                <a:ext uri="{FF2B5EF4-FFF2-40B4-BE49-F238E27FC236}">
                  <a16:creationId xmlns:a16="http://schemas.microsoft.com/office/drawing/2014/main" id="{5136FF83-ED00-0FF9-9922-983E6894D9E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809130" y="2741451"/>
              <a:ext cx="636494" cy="636494"/>
            </a:xfrm>
            <a:prstGeom prst="rect">
              <a:avLst/>
            </a:prstGeom>
          </p:spPr>
        </p:pic>
      </p:grpSp>
    </p:spTree>
    <p:extLst>
      <p:ext uri="{BB962C8B-B14F-4D97-AF65-F5344CB8AC3E}">
        <p14:creationId xmlns:p14="http://schemas.microsoft.com/office/powerpoint/2010/main" val="4150662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1BA26"/>
        </a:solidFill>
        <a:effectLst/>
      </p:bgPr>
    </p:bg>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C2F74FFC-7BA9-AC8B-B4CA-55ED68DBC548}"/>
              </a:ext>
            </a:extLst>
          </p:cNvPr>
          <p:cNvSpPr/>
          <p:nvPr/>
        </p:nvSpPr>
        <p:spPr>
          <a:xfrm>
            <a:off x="6068170" y="4318881"/>
            <a:ext cx="5216055" cy="2138901"/>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6" name="Speech Bubble: Rectangle 5">
            <a:extLst>
              <a:ext uri="{FF2B5EF4-FFF2-40B4-BE49-F238E27FC236}">
                <a16:creationId xmlns:a16="http://schemas.microsoft.com/office/drawing/2014/main" id="{8223D5DB-7776-C8CD-A6E1-F2617112374C}"/>
              </a:ext>
            </a:extLst>
          </p:cNvPr>
          <p:cNvSpPr/>
          <p:nvPr/>
        </p:nvSpPr>
        <p:spPr>
          <a:xfrm>
            <a:off x="699714" y="3245452"/>
            <a:ext cx="5216055" cy="2826307"/>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4" name="Speech Bubble: Rectangle 3">
            <a:extLst>
              <a:ext uri="{FF2B5EF4-FFF2-40B4-BE49-F238E27FC236}">
                <a16:creationId xmlns:a16="http://schemas.microsoft.com/office/drawing/2014/main" id="{3627FED6-E91C-58AD-320C-1D7D00C64F66}"/>
              </a:ext>
            </a:extLst>
          </p:cNvPr>
          <p:cNvSpPr/>
          <p:nvPr/>
        </p:nvSpPr>
        <p:spPr>
          <a:xfrm>
            <a:off x="6068170" y="572491"/>
            <a:ext cx="5216055" cy="3212330"/>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3" name="Speech Bubble: Rectangle 2">
            <a:extLst>
              <a:ext uri="{FF2B5EF4-FFF2-40B4-BE49-F238E27FC236}">
                <a16:creationId xmlns:a16="http://schemas.microsoft.com/office/drawing/2014/main" id="{787D233F-DBFC-E93D-02A6-33AE74B225E2}"/>
              </a:ext>
            </a:extLst>
          </p:cNvPr>
          <p:cNvSpPr/>
          <p:nvPr/>
        </p:nvSpPr>
        <p:spPr>
          <a:xfrm>
            <a:off x="699715" y="572492"/>
            <a:ext cx="5216055" cy="2138901"/>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10" name="Text Placeholder 9">
            <a:extLst>
              <a:ext uri="{FF2B5EF4-FFF2-40B4-BE49-F238E27FC236}">
                <a16:creationId xmlns:a16="http://schemas.microsoft.com/office/drawing/2014/main" id="{5E1A4691-B5F3-D2A5-F24C-A12AE538391A}"/>
              </a:ext>
            </a:extLst>
          </p:cNvPr>
          <p:cNvSpPr>
            <a:spLocks noGrp="1"/>
          </p:cNvSpPr>
          <p:nvPr>
            <p:ph type="body" sz="quarter" idx="11"/>
          </p:nvPr>
        </p:nvSpPr>
        <p:spPr>
          <a:xfrm>
            <a:off x="919965" y="786241"/>
            <a:ext cx="4749315" cy="1605568"/>
          </a:xfrm>
        </p:spPr>
        <p:txBody>
          <a:bodyPr/>
          <a:lstStyle/>
          <a:p>
            <a:pPr algn="ctr"/>
            <a:r>
              <a:rPr lang="en-GB" sz="2000"/>
              <a:t>“</a:t>
            </a:r>
            <a:r>
              <a:rPr kumimoji="0" lang="en-GB" sz="2000" b="1" i="0" u="none" strike="noStrike" kern="1200" cap="none" spc="0" normalizeH="0" baseline="0" noProof="0">
                <a:ln>
                  <a:noFill/>
                </a:ln>
                <a:effectLst/>
                <a:uLnTx/>
                <a:uFillTx/>
                <a:ea typeface="+mn-ea"/>
                <a:cs typeface="+mn-cs"/>
              </a:rPr>
              <a:t>Advice on do’s and don’ts. </a:t>
            </a:r>
            <a:r>
              <a:rPr kumimoji="0" lang="en-GB" sz="2000" b="0" i="0" u="none" strike="noStrike" kern="1200" cap="none" spc="0" normalizeH="0" baseline="0" noProof="0">
                <a:ln>
                  <a:noFill/>
                </a:ln>
                <a:effectLst/>
                <a:uLnTx/>
                <a:uFillTx/>
                <a:ea typeface="+mn-ea"/>
                <a:cs typeface="+mn-cs"/>
              </a:rPr>
              <a:t>Knowing what are the limitations for a specific person’s needs (not one size/approach fits all) would improve my confidence</a:t>
            </a:r>
            <a:r>
              <a:rPr lang="en-GB" sz="2000"/>
              <a:t>.”</a:t>
            </a:r>
          </a:p>
          <a:p>
            <a:pPr algn="ctr"/>
            <a:r>
              <a:rPr lang="en-GB" sz="1600" b="1"/>
              <a:t>Family member caring for person with LTHC</a:t>
            </a:r>
          </a:p>
        </p:txBody>
      </p:sp>
      <p:sp>
        <p:nvSpPr>
          <p:cNvPr id="21" name="Text Placeholder 9">
            <a:extLst>
              <a:ext uri="{FF2B5EF4-FFF2-40B4-BE49-F238E27FC236}">
                <a16:creationId xmlns:a16="http://schemas.microsoft.com/office/drawing/2014/main" id="{37710521-925F-E5EC-7797-3F7B192F6EF8}"/>
              </a:ext>
            </a:extLst>
          </p:cNvPr>
          <p:cNvSpPr txBox="1">
            <a:spLocks/>
          </p:cNvSpPr>
          <p:nvPr/>
        </p:nvSpPr>
        <p:spPr>
          <a:xfrm>
            <a:off x="6321289" y="786241"/>
            <a:ext cx="4766930" cy="2836674"/>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t>“</a:t>
            </a:r>
            <a:r>
              <a:rPr kumimoji="0" lang="en-GB" sz="2000" b="1" i="0" u="none" strike="noStrike" kern="1200" cap="none" spc="0" normalizeH="0" baseline="0" noProof="0">
                <a:ln>
                  <a:noFill/>
                </a:ln>
                <a:effectLst/>
                <a:uLnTx/>
                <a:uFillTx/>
                <a:ea typeface="+mn-ea"/>
                <a:cs typeface="+mn-cs"/>
              </a:rPr>
              <a:t>Easy access to a central up-to-date online resource of accurate and relevant information </a:t>
            </a:r>
            <a:r>
              <a:rPr kumimoji="0" lang="en-GB" sz="2000" b="0" i="0" u="none" strike="noStrike" kern="1200" cap="none" spc="0" normalizeH="0" baseline="0" noProof="0">
                <a:ln>
                  <a:noFill/>
                </a:ln>
                <a:effectLst/>
                <a:uLnTx/>
                <a:uFillTx/>
                <a:ea typeface="+mn-ea"/>
                <a:cs typeface="+mn-cs"/>
              </a:rPr>
              <a:t>to share with teams and service users, covering a full range of long term conditions and information about</a:t>
            </a:r>
            <a:r>
              <a:rPr kumimoji="0" lang="en-GB" sz="2000" b="1" i="0" u="none" strike="noStrike" kern="1200" cap="none" spc="0" normalizeH="0" baseline="0" noProof="0">
                <a:ln>
                  <a:noFill/>
                </a:ln>
                <a:effectLst/>
                <a:uLnTx/>
                <a:uFillTx/>
                <a:ea typeface="+mn-ea"/>
                <a:cs typeface="+mn-cs"/>
              </a:rPr>
              <a:t> what physical activity is safe, effective and at all levels </a:t>
            </a:r>
            <a:r>
              <a:rPr kumimoji="0" lang="en-GB" sz="2000" b="0" i="0" u="none" strike="noStrike" kern="1200" cap="none" spc="0" normalizeH="0" baseline="0" noProof="0">
                <a:ln>
                  <a:noFill/>
                </a:ln>
                <a:effectLst/>
                <a:uLnTx/>
                <a:uFillTx/>
                <a:ea typeface="+mn-ea"/>
                <a:cs typeface="+mn-cs"/>
              </a:rPr>
              <a:t>for differing age ranges and capabilities.</a:t>
            </a:r>
            <a:r>
              <a:rPr lang="en-GB" sz="2000"/>
              <a:t>”</a:t>
            </a:r>
          </a:p>
          <a:p>
            <a:pPr algn="ctr"/>
            <a:r>
              <a:rPr lang="en-GB" sz="1600" b="1"/>
              <a:t>Healthcare professional</a:t>
            </a:r>
          </a:p>
        </p:txBody>
      </p:sp>
      <p:sp>
        <p:nvSpPr>
          <p:cNvPr id="23" name="Text Placeholder 9">
            <a:extLst>
              <a:ext uri="{FF2B5EF4-FFF2-40B4-BE49-F238E27FC236}">
                <a16:creationId xmlns:a16="http://schemas.microsoft.com/office/drawing/2014/main" id="{26FDF5D5-07B0-B4D9-C3C4-53B1F8DAE76F}"/>
              </a:ext>
            </a:extLst>
          </p:cNvPr>
          <p:cNvSpPr txBox="1">
            <a:spLocks/>
          </p:cNvSpPr>
          <p:nvPr/>
        </p:nvSpPr>
        <p:spPr>
          <a:xfrm>
            <a:off x="5752647" y="4544438"/>
            <a:ext cx="5620370" cy="1605568"/>
          </a:xfrm>
          <a:prstGeom prst="rect">
            <a:avLst/>
          </a:prstGeom>
        </p:spPr>
        <p:txBody>
          <a:bodyPr wrap="square" lIns="468000" tIns="0" rIns="46800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t>“</a:t>
            </a:r>
            <a:r>
              <a:rPr kumimoji="0" lang="en-GB" sz="2000" b="0" i="0" u="none" strike="noStrike" kern="1200" cap="none" spc="0" normalizeH="0" baseline="0" noProof="0">
                <a:ln>
                  <a:noFill/>
                </a:ln>
                <a:solidFill>
                  <a:srgbClr val="464240"/>
                </a:solidFill>
                <a:effectLst/>
                <a:uLnTx/>
                <a:uFillTx/>
                <a:latin typeface="Tw Cen MT" panose="020B0602020104020603"/>
                <a:ea typeface="+mn-ea"/>
                <a:cs typeface="+mn-cs"/>
              </a:rPr>
              <a:t>I feel that the advice I give rarely makes any difference. I would be keen to know about </a:t>
            </a:r>
            <a:r>
              <a:rPr kumimoji="0" lang="en-GB" sz="2000" b="1" i="0" u="none" strike="noStrike" kern="1200" cap="none" spc="0" normalizeH="0" baseline="0" noProof="0">
                <a:ln>
                  <a:noFill/>
                </a:ln>
                <a:solidFill>
                  <a:srgbClr val="464240"/>
                </a:solidFill>
                <a:effectLst/>
                <a:uLnTx/>
                <a:uFillTx/>
                <a:latin typeface="Tw Cen MT" panose="020B0602020104020603"/>
                <a:ea typeface="+mn-ea"/>
                <a:cs typeface="+mn-cs"/>
              </a:rPr>
              <a:t>evidence based motivational interviewing </a:t>
            </a:r>
            <a:r>
              <a:rPr kumimoji="0" lang="en-GB" sz="2000" b="0" i="0" u="none" strike="noStrike" kern="1200" cap="none" spc="0" normalizeH="0" baseline="0" noProof="0">
                <a:ln>
                  <a:noFill/>
                </a:ln>
                <a:solidFill>
                  <a:srgbClr val="464240"/>
                </a:solidFill>
                <a:effectLst/>
                <a:uLnTx/>
                <a:uFillTx/>
                <a:latin typeface="Tw Cen MT" panose="020B0602020104020603"/>
                <a:ea typeface="+mn-ea"/>
                <a:cs typeface="+mn-cs"/>
              </a:rPr>
              <a:t>to encourage people to exercise</a:t>
            </a:r>
            <a:r>
              <a:rPr kumimoji="0" lang="en-GB" sz="2000" b="0" i="0" u="none" strike="noStrike" kern="1200" cap="none" spc="0" normalizeH="0" baseline="0" noProof="0">
                <a:ln>
                  <a:noFill/>
                </a:ln>
                <a:effectLst/>
                <a:uLnTx/>
                <a:uFillTx/>
                <a:ea typeface="+mn-ea"/>
                <a:cs typeface="+mn-cs"/>
              </a:rPr>
              <a:t>.</a:t>
            </a:r>
            <a:r>
              <a:rPr lang="en-GB" sz="2000"/>
              <a:t>”</a:t>
            </a:r>
          </a:p>
          <a:p>
            <a:pPr algn="ctr"/>
            <a:r>
              <a:rPr lang="en-GB" sz="1600" b="1"/>
              <a:t>Healthcare professional</a:t>
            </a:r>
          </a:p>
        </p:txBody>
      </p:sp>
      <p:sp>
        <p:nvSpPr>
          <p:cNvPr id="24" name="Text Placeholder 9">
            <a:extLst>
              <a:ext uri="{FF2B5EF4-FFF2-40B4-BE49-F238E27FC236}">
                <a16:creationId xmlns:a16="http://schemas.microsoft.com/office/drawing/2014/main" id="{1377D362-8125-8796-C9C1-EB5264680E6E}"/>
              </a:ext>
            </a:extLst>
          </p:cNvPr>
          <p:cNvSpPr txBox="1">
            <a:spLocks/>
          </p:cNvSpPr>
          <p:nvPr/>
        </p:nvSpPr>
        <p:spPr>
          <a:xfrm>
            <a:off x="902350" y="3543959"/>
            <a:ext cx="4766930" cy="2221121"/>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t>“It would be useful to</a:t>
            </a:r>
            <a:r>
              <a:rPr lang="en-GB" sz="2000" b="1"/>
              <a:t> co-design </a:t>
            </a:r>
            <a:br>
              <a:rPr lang="en-GB" sz="2000" b="1"/>
            </a:br>
            <a:r>
              <a:rPr lang="en-GB" sz="2000" b="1"/>
              <a:t>with system leaders locally </a:t>
            </a:r>
            <a:r>
              <a:rPr lang="en-GB" sz="2000"/>
              <a:t>at </a:t>
            </a:r>
            <a:br>
              <a:rPr lang="en-GB" sz="2000"/>
            </a:br>
            <a:r>
              <a:rPr lang="en-GB" sz="2000"/>
              <a:t>place, measure impact &amp; then </a:t>
            </a:r>
            <a:br>
              <a:rPr lang="en-GB" sz="2000"/>
            </a:br>
            <a:r>
              <a:rPr lang="en-GB" sz="2000"/>
              <a:t>share the principles of values that provided the foundation of what works well with other leaders to adapt &amp; adopt.”</a:t>
            </a:r>
          </a:p>
          <a:p>
            <a:pPr algn="ctr"/>
            <a:r>
              <a:rPr lang="en-GB" sz="1600" b="1"/>
              <a:t>Healthcare professional</a:t>
            </a:r>
          </a:p>
        </p:txBody>
      </p:sp>
    </p:spTree>
    <p:extLst>
      <p:ext uri="{BB962C8B-B14F-4D97-AF65-F5344CB8AC3E}">
        <p14:creationId xmlns:p14="http://schemas.microsoft.com/office/powerpoint/2010/main" val="2091332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6" name="Picture 5" descr="A person in a yellow shirt playing ping pong&#10;&#10;Description automatically generated">
            <a:extLst>
              <a:ext uri="{FF2B5EF4-FFF2-40B4-BE49-F238E27FC236}">
                <a16:creationId xmlns:a16="http://schemas.microsoft.com/office/drawing/2014/main" id="{9E55AFDA-58AA-1592-DA68-D6B9E549D4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3208421"/>
          </a:xfrm>
          <a:prstGeom prst="rect">
            <a:avLst/>
          </a:prstGeom>
        </p:spPr>
      </p:pic>
      <p:sp>
        <p:nvSpPr>
          <p:cNvPr id="3" name="Google Shape;160;p27">
            <a:extLst>
              <a:ext uri="{FF2B5EF4-FFF2-40B4-BE49-F238E27FC236}">
                <a16:creationId xmlns:a16="http://schemas.microsoft.com/office/drawing/2014/main" id="{05AC9C8F-4A0E-57EE-5170-F38EDB021E7F}"/>
              </a:ext>
            </a:extLst>
          </p:cNvPr>
          <p:cNvSpPr txBox="1"/>
          <p:nvPr/>
        </p:nvSpPr>
        <p:spPr>
          <a:xfrm>
            <a:off x="515936" y="2940430"/>
            <a:ext cx="9747180" cy="1481326"/>
          </a:xfrm>
          <a:prstGeom prst="rect">
            <a:avLst/>
          </a:prstGeom>
          <a:solidFill>
            <a:schemeClr val="bg1"/>
          </a:solidFill>
          <a:ln>
            <a:noFill/>
          </a:ln>
        </p:spPr>
        <p:txBody>
          <a:bodyPr spcFirstLastPara="1" wrap="square" lIns="216000" tIns="216000" rIns="216000" bIns="108000" anchor="t" anchorCtr="0">
            <a:spAutoFit/>
          </a:bodyPr>
          <a:lstStyle/>
          <a:p>
            <a:pPr>
              <a:lnSpc>
                <a:spcPts val="4500"/>
              </a:lnSpc>
            </a:pPr>
            <a:r>
              <a:rPr lang="en-GB" sz="5000" b="1">
                <a:solidFill>
                  <a:srgbClr val="C00000"/>
                </a:solidFill>
              </a:rPr>
              <a:t>7.THE IMPORTANCE OF CHARITIES IN ENABLING PHYSICAL ACTIVITY</a:t>
            </a:r>
            <a:endParaRPr lang="en-GB" sz="5000" b="1">
              <a:solidFill>
                <a:schemeClr val="accent2"/>
              </a:solidFill>
              <a:latin typeface="+mj-lt"/>
              <a:ea typeface="Nunito"/>
              <a:cs typeface="Nunito"/>
              <a:sym typeface="Nunito"/>
            </a:endParaRPr>
          </a:p>
        </p:txBody>
      </p:sp>
    </p:spTree>
    <p:extLst>
      <p:ext uri="{BB962C8B-B14F-4D97-AF65-F5344CB8AC3E}">
        <p14:creationId xmlns:p14="http://schemas.microsoft.com/office/powerpoint/2010/main" val="4029843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D28A-8198-DF33-FA2F-F02F8AB4593B}"/>
              </a:ext>
            </a:extLst>
          </p:cNvPr>
          <p:cNvSpPr>
            <a:spLocks noGrp="1"/>
          </p:cNvSpPr>
          <p:nvPr>
            <p:ph type="title"/>
          </p:nvPr>
        </p:nvSpPr>
        <p:spPr>
          <a:xfrm>
            <a:off x="520717" y="622094"/>
            <a:ext cx="11155411" cy="861774"/>
          </a:xfrm>
        </p:spPr>
        <p:txBody>
          <a:bodyPr/>
          <a:lstStyle/>
          <a:p>
            <a:r>
              <a:rPr lang="en-GB">
                <a:solidFill>
                  <a:srgbClr val="C00000"/>
                </a:solidFill>
              </a:rPr>
              <a:t>MORE PEOPLE EXPECT HEALTH CHARITIES THAN THE NHS TO PRIORITISE THE PHYSICAL ACTIVITY AGENDA</a:t>
            </a:r>
          </a:p>
        </p:txBody>
      </p:sp>
      <p:graphicFrame>
        <p:nvGraphicFramePr>
          <p:cNvPr id="10" name="Chart 9">
            <a:extLst>
              <a:ext uri="{FF2B5EF4-FFF2-40B4-BE49-F238E27FC236}">
                <a16:creationId xmlns:a16="http://schemas.microsoft.com/office/drawing/2014/main" id="{DD307190-E3B4-DAFA-CF7C-6AC8260F4373}"/>
              </a:ext>
            </a:extLst>
          </p:cNvPr>
          <p:cNvGraphicFramePr/>
          <p:nvPr>
            <p:extLst>
              <p:ext uri="{D42A27DB-BD31-4B8C-83A1-F6EECF244321}">
                <p14:modId xmlns:p14="http://schemas.microsoft.com/office/powerpoint/2010/main" val="2758171313"/>
              </p:ext>
            </p:extLst>
          </p:nvPr>
        </p:nvGraphicFramePr>
        <p:xfrm>
          <a:off x="2778057" y="2354187"/>
          <a:ext cx="6653364" cy="3541466"/>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98355A26-4E7C-E827-B9DC-B2427E13029F}"/>
              </a:ext>
            </a:extLst>
          </p:cNvPr>
          <p:cNvSpPr/>
          <p:nvPr/>
        </p:nvSpPr>
        <p:spPr>
          <a:xfrm>
            <a:off x="-2455" y="0"/>
            <a:ext cx="12192000" cy="433137"/>
          </a:xfrm>
          <a:prstGeom prst="rect">
            <a:avLst/>
          </a:prstGeom>
          <a:solidFill>
            <a:srgbClr val="EEDF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err="1">
              <a:ln>
                <a:noFill/>
              </a:ln>
              <a:solidFill>
                <a:srgbClr val="FFFFFF"/>
              </a:solidFill>
              <a:effectLst/>
              <a:uLnTx/>
              <a:uFillTx/>
              <a:latin typeface="Tw Cen MT" panose="020B0602020104020603"/>
              <a:ea typeface="+mn-ea"/>
              <a:cs typeface="+mn-cs"/>
            </a:endParaRPr>
          </a:p>
        </p:txBody>
      </p:sp>
      <p:sp>
        <p:nvSpPr>
          <p:cNvPr id="3" name="Text Placeholder 9">
            <a:extLst>
              <a:ext uri="{FF2B5EF4-FFF2-40B4-BE49-F238E27FC236}">
                <a16:creationId xmlns:a16="http://schemas.microsoft.com/office/drawing/2014/main" id="{933007C8-181C-CC0B-F08D-A533FA413109}"/>
              </a:ext>
            </a:extLst>
          </p:cNvPr>
          <p:cNvSpPr txBox="1">
            <a:spLocks/>
          </p:cNvSpPr>
          <p:nvPr/>
        </p:nvSpPr>
        <p:spPr>
          <a:xfrm>
            <a:off x="576622" y="1799342"/>
            <a:ext cx="8699205" cy="276999"/>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Proportion who think supporting people with LTHCs to be active is a high or medium priority for:</a:t>
            </a:r>
          </a:p>
        </p:txBody>
      </p:sp>
      <p:sp>
        <p:nvSpPr>
          <p:cNvPr id="7" name="Footer Placeholder 5">
            <a:extLst>
              <a:ext uri="{FF2B5EF4-FFF2-40B4-BE49-F238E27FC236}">
                <a16:creationId xmlns:a16="http://schemas.microsoft.com/office/drawing/2014/main" id="{CAE369EA-D55E-8996-519E-FFDA81D4933F}"/>
              </a:ext>
            </a:extLst>
          </p:cNvPr>
          <p:cNvSpPr>
            <a:spLocks noGrp="1"/>
          </p:cNvSpPr>
          <p:nvPr>
            <p:ph type="ftr" sz="quarter" idx="3"/>
          </p:nvPr>
        </p:nvSpPr>
        <p:spPr>
          <a:xfrm>
            <a:off x="518465" y="6385146"/>
            <a:ext cx="10777678" cy="123111"/>
          </a:xfrm>
        </p:spPr>
        <p:txBody>
          <a:bodyPr/>
          <a:lstStyle/>
          <a:p>
            <a:r>
              <a:rPr lang="en-US" b="1"/>
              <a:t>Source: </a:t>
            </a:r>
            <a:r>
              <a:rPr lang="en-US"/>
              <a:t>Q09. How much of a priority do you think supporting people with health conditions to be more physically active, is for the following organisations? Base: All respondents (n=2,241)</a:t>
            </a:r>
          </a:p>
        </p:txBody>
      </p:sp>
    </p:spTree>
    <p:extLst>
      <p:ext uri="{BB962C8B-B14F-4D97-AF65-F5344CB8AC3E}">
        <p14:creationId xmlns:p14="http://schemas.microsoft.com/office/powerpoint/2010/main" val="3498611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D28A-8198-DF33-FA2F-F02F8AB4593B}"/>
              </a:ext>
            </a:extLst>
          </p:cNvPr>
          <p:cNvSpPr>
            <a:spLocks noGrp="1"/>
          </p:cNvSpPr>
          <p:nvPr>
            <p:ph type="title"/>
          </p:nvPr>
        </p:nvSpPr>
        <p:spPr>
          <a:xfrm>
            <a:off x="520717" y="622094"/>
            <a:ext cx="11155411" cy="861774"/>
          </a:xfrm>
        </p:spPr>
        <p:txBody>
          <a:bodyPr/>
          <a:lstStyle/>
          <a:p>
            <a:r>
              <a:rPr lang="en-GB">
                <a:solidFill>
                  <a:srgbClr val="C00000"/>
                </a:solidFill>
              </a:rPr>
              <a:t>9 IN 10 THINK CHARITY INVOLVEMENT IN WE ARE UNDEFEATABLE IS IMPORTANT</a:t>
            </a:r>
          </a:p>
        </p:txBody>
      </p:sp>
      <p:sp>
        <p:nvSpPr>
          <p:cNvPr id="12" name="Rectangle 11">
            <a:extLst>
              <a:ext uri="{FF2B5EF4-FFF2-40B4-BE49-F238E27FC236}">
                <a16:creationId xmlns:a16="http://schemas.microsoft.com/office/drawing/2014/main" id="{98355A26-4E7C-E827-B9DC-B2427E13029F}"/>
              </a:ext>
            </a:extLst>
          </p:cNvPr>
          <p:cNvSpPr/>
          <p:nvPr/>
        </p:nvSpPr>
        <p:spPr>
          <a:xfrm>
            <a:off x="-2455" y="0"/>
            <a:ext cx="12192000" cy="433137"/>
          </a:xfrm>
          <a:prstGeom prst="rect">
            <a:avLst/>
          </a:prstGeom>
          <a:solidFill>
            <a:srgbClr val="EEDF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err="1">
              <a:ln>
                <a:noFill/>
              </a:ln>
              <a:solidFill>
                <a:srgbClr val="FFFFFF"/>
              </a:solidFill>
              <a:effectLst/>
              <a:uLnTx/>
              <a:uFillTx/>
              <a:latin typeface="Tw Cen MT" panose="020B0602020104020603"/>
              <a:ea typeface="+mn-ea"/>
              <a:cs typeface="+mn-cs"/>
            </a:endParaRPr>
          </a:p>
        </p:txBody>
      </p:sp>
      <p:sp>
        <p:nvSpPr>
          <p:cNvPr id="3" name="Text Placeholder 9">
            <a:extLst>
              <a:ext uri="{FF2B5EF4-FFF2-40B4-BE49-F238E27FC236}">
                <a16:creationId xmlns:a16="http://schemas.microsoft.com/office/drawing/2014/main" id="{933007C8-181C-CC0B-F08D-A533FA413109}"/>
              </a:ext>
            </a:extLst>
          </p:cNvPr>
          <p:cNvSpPr txBox="1">
            <a:spLocks/>
          </p:cNvSpPr>
          <p:nvPr/>
        </p:nvSpPr>
        <p:spPr>
          <a:xfrm>
            <a:off x="5612681" y="1596973"/>
            <a:ext cx="5367129" cy="553998"/>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Proportion who say charity involvement in WAU is very or fairly important</a:t>
            </a:r>
          </a:p>
        </p:txBody>
      </p:sp>
      <p:sp>
        <p:nvSpPr>
          <p:cNvPr id="7" name="Footer Placeholder 5">
            <a:extLst>
              <a:ext uri="{FF2B5EF4-FFF2-40B4-BE49-F238E27FC236}">
                <a16:creationId xmlns:a16="http://schemas.microsoft.com/office/drawing/2014/main" id="{CAE369EA-D55E-8996-519E-FFDA81D4933F}"/>
              </a:ext>
            </a:extLst>
          </p:cNvPr>
          <p:cNvSpPr>
            <a:spLocks noGrp="1"/>
          </p:cNvSpPr>
          <p:nvPr>
            <p:ph type="ftr" sz="quarter" idx="3"/>
          </p:nvPr>
        </p:nvSpPr>
        <p:spPr>
          <a:xfrm>
            <a:off x="518465" y="6385146"/>
            <a:ext cx="10777678" cy="123111"/>
          </a:xfrm>
        </p:spPr>
        <p:txBody>
          <a:bodyPr/>
          <a:lstStyle/>
          <a:p>
            <a:r>
              <a:rPr lang="en-US" b="1"/>
              <a:t>Source: </a:t>
            </a:r>
            <a:r>
              <a:rPr lang="en-US"/>
              <a:t>Q20. </a:t>
            </a:r>
            <a:r>
              <a:rPr lang="en-GB"/>
              <a:t>The campaign ‘We Are Undefeatable’ was developed by 15 health and social care charities, in partnership with Sport England. How important, or not, is it to you that charities like this are involved? </a:t>
            </a:r>
            <a:r>
              <a:rPr lang="en-US"/>
              <a:t>Base: All respondents (n=2,241)</a:t>
            </a:r>
          </a:p>
        </p:txBody>
      </p:sp>
      <p:pic>
        <p:nvPicPr>
          <p:cNvPr id="8" name="Graphic 7" descr="Man with solid fill">
            <a:extLst>
              <a:ext uri="{FF2B5EF4-FFF2-40B4-BE49-F238E27FC236}">
                <a16:creationId xmlns:a16="http://schemas.microsoft.com/office/drawing/2014/main" id="{7E153A14-F64A-0B74-0893-496AD3C3C0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4516" y="2255497"/>
            <a:ext cx="1819552" cy="1819552"/>
          </a:xfrm>
          <a:prstGeom prst="rect">
            <a:avLst/>
          </a:prstGeom>
        </p:spPr>
      </p:pic>
      <p:pic>
        <p:nvPicPr>
          <p:cNvPr id="9" name="Graphic 8" descr="Man with solid fill">
            <a:extLst>
              <a:ext uri="{FF2B5EF4-FFF2-40B4-BE49-F238E27FC236}">
                <a16:creationId xmlns:a16="http://schemas.microsoft.com/office/drawing/2014/main" id="{5198F44B-CDF8-04AA-CBC0-2381C51590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9089" y="2255497"/>
            <a:ext cx="1819552" cy="1819552"/>
          </a:xfrm>
          <a:prstGeom prst="rect">
            <a:avLst/>
          </a:prstGeom>
        </p:spPr>
      </p:pic>
      <p:pic>
        <p:nvPicPr>
          <p:cNvPr id="11" name="Graphic 10" descr="Man with solid fill">
            <a:extLst>
              <a:ext uri="{FF2B5EF4-FFF2-40B4-BE49-F238E27FC236}">
                <a16:creationId xmlns:a16="http://schemas.microsoft.com/office/drawing/2014/main" id="{BC3CADCD-66CB-4FEC-870C-7BB32CD71D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03662" y="2255497"/>
            <a:ext cx="1819552" cy="1819552"/>
          </a:xfrm>
          <a:prstGeom prst="rect">
            <a:avLst/>
          </a:prstGeom>
        </p:spPr>
      </p:pic>
      <p:pic>
        <p:nvPicPr>
          <p:cNvPr id="15" name="Graphic 14" descr="Man with solid fill">
            <a:extLst>
              <a:ext uri="{FF2B5EF4-FFF2-40B4-BE49-F238E27FC236}">
                <a16:creationId xmlns:a16="http://schemas.microsoft.com/office/drawing/2014/main" id="{8C4277F5-FA14-267B-B365-0E10742325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68235" y="2255497"/>
            <a:ext cx="1819552" cy="1819552"/>
          </a:xfrm>
          <a:prstGeom prst="rect">
            <a:avLst/>
          </a:prstGeom>
        </p:spPr>
      </p:pic>
      <p:pic>
        <p:nvPicPr>
          <p:cNvPr id="23" name="Graphic 22" descr="Man with solid fill">
            <a:extLst>
              <a:ext uri="{FF2B5EF4-FFF2-40B4-BE49-F238E27FC236}">
                <a16:creationId xmlns:a16="http://schemas.microsoft.com/office/drawing/2014/main" id="{4BF30E61-981B-B0E4-EE84-5FD2B4E2F0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32808" y="2255497"/>
            <a:ext cx="1819552" cy="1819552"/>
          </a:xfrm>
          <a:prstGeom prst="rect">
            <a:avLst/>
          </a:prstGeom>
        </p:spPr>
      </p:pic>
      <p:pic>
        <p:nvPicPr>
          <p:cNvPr id="24" name="Graphic 23" descr="Man with solid fill">
            <a:extLst>
              <a:ext uri="{FF2B5EF4-FFF2-40B4-BE49-F238E27FC236}">
                <a16:creationId xmlns:a16="http://schemas.microsoft.com/office/drawing/2014/main" id="{AE8F7B5C-BAB5-F488-0BB6-F00FF1AA04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4516" y="4131869"/>
            <a:ext cx="1819552" cy="1819552"/>
          </a:xfrm>
          <a:prstGeom prst="rect">
            <a:avLst/>
          </a:prstGeom>
        </p:spPr>
      </p:pic>
      <p:pic>
        <p:nvPicPr>
          <p:cNvPr id="25" name="Graphic 24" descr="Man with solid fill">
            <a:extLst>
              <a:ext uri="{FF2B5EF4-FFF2-40B4-BE49-F238E27FC236}">
                <a16:creationId xmlns:a16="http://schemas.microsoft.com/office/drawing/2014/main" id="{A2792265-5C64-D7EA-897D-33529DF9B3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9089" y="4131869"/>
            <a:ext cx="1819552" cy="1819552"/>
          </a:xfrm>
          <a:prstGeom prst="rect">
            <a:avLst/>
          </a:prstGeom>
        </p:spPr>
      </p:pic>
      <p:pic>
        <p:nvPicPr>
          <p:cNvPr id="26" name="Graphic 25" descr="Man with solid fill">
            <a:extLst>
              <a:ext uri="{FF2B5EF4-FFF2-40B4-BE49-F238E27FC236}">
                <a16:creationId xmlns:a16="http://schemas.microsoft.com/office/drawing/2014/main" id="{A0B8F889-3119-0571-4AA5-8889E54DA0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03662" y="4131869"/>
            <a:ext cx="1819552" cy="1819552"/>
          </a:xfrm>
          <a:prstGeom prst="rect">
            <a:avLst/>
          </a:prstGeom>
        </p:spPr>
      </p:pic>
      <p:pic>
        <p:nvPicPr>
          <p:cNvPr id="27" name="Graphic 26" descr="Man with solid fill">
            <a:extLst>
              <a:ext uri="{FF2B5EF4-FFF2-40B4-BE49-F238E27FC236}">
                <a16:creationId xmlns:a16="http://schemas.microsoft.com/office/drawing/2014/main" id="{39A7943B-983A-37A4-9D1D-2BFA5D321C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68235" y="4131869"/>
            <a:ext cx="1819552" cy="1819552"/>
          </a:xfrm>
          <a:prstGeom prst="rect">
            <a:avLst/>
          </a:prstGeom>
        </p:spPr>
      </p:pic>
      <p:pic>
        <p:nvPicPr>
          <p:cNvPr id="28" name="Graphic 27" descr="Man with solid fill">
            <a:extLst>
              <a:ext uri="{FF2B5EF4-FFF2-40B4-BE49-F238E27FC236}">
                <a16:creationId xmlns:a16="http://schemas.microsoft.com/office/drawing/2014/main" id="{09C7AEC4-70DE-94A7-9EBC-67BEFD5B9D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32808" y="4131869"/>
            <a:ext cx="1819552" cy="1819552"/>
          </a:xfrm>
          <a:prstGeom prst="rect">
            <a:avLst/>
          </a:prstGeom>
        </p:spPr>
      </p:pic>
      <p:sp>
        <p:nvSpPr>
          <p:cNvPr id="31" name="Text Placeholder 12">
            <a:extLst>
              <a:ext uri="{FF2B5EF4-FFF2-40B4-BE49-F238E27FC236}">
                <a16:creationId xmlns:a16="http://schemas.microsoft.com/office/drawing/2014/main" id="{0DBD9AD9-9B56-078F-C879-5C15CC952955}"/>
              </a:ext>
            </a:extLst>
          </p:cNvPr>
          <p:cNvSpPr txBox="1">
            <a:spLocks/>
          </p:cNvSpPr>
          <p:nvPr/>
        </p:nvSpPr>
        <p:spPr>
          <a:xfrm>
            <a:off x="520621" y="1873972"/>
            <a:ext cx="4400037" cy="1384995"/>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Charities are felt to play a role no other organisations can play, due to their expertise and credibility relating to the management of specific LTHCs, combined with local reach and connections. </a:t>
            </a:r>
          </a:p>
        </p:txBody>
      </p:sp>
    </p:spTree>
    <p:extLst>
      <p:ext uri="{BB962C8B-B14F-4D97-AF65-F5344CB8AC3E}">
        <p14:creationId xmlns:p14="http://schemas.microsoft.com/office/powerpoint/2010/main" val="1001487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ADF42"/>
        </a:solidFill>
        <a:effectLst/>
      </p:bgPr>
    </p:bg>
    <p:spTree>
      <p:nvGrpSpPr>
        <p:cNvPr id="1" name=""/>
        <p:cNvGrpSpPr/>
        <p:nvPr/>
      </p:nvGrpSpPr>
      <p:grpSpPr>
        <a:xfrm>
          <a:off x="0" y="0"/>
          <a:ext cx="0" cy="0"/>
          <a:chOff x="0" y="0"/>
          <a:chExt cx="0" cy="0"/>
        </a:xfrm>
      </p:grpSpPr>
      <p:sp>
        <p:nvSpPr>
          <p:cNvPr id="12" name="Speech Bubble: Rectangle 11">
            <a:extLst>
              <a:ext uri="{FF2B5EF4-FFF2-40B4-BE49-F238E27FC236}">
                <a16:creationId xmlns:a16="http://schemas.microsoft.com/office/drawing/2014/main" id="{B89AAF47-7A24-EB6A-B327-27182869F799}"/>
              </a:ext>
            </a:extLst>
          </p:cNvPr>
          <p:cNvSpPr/>
          <p:nvPr/>
        </p:nvSpPr>
        <p:spPr>
          <a:xfrm>
            <a:off x="6096000" y="938253"/>
            <a:ext cx="5216055" cy="2138901"/>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13" name="Speech Bubble: Rectangle 12">
            <a:extLst>
              <a:ext uri="{FF2B5EF4-FFF2-40B4-BE49-F238E27FC236}">
                <a16:creationId xmlns:a16="http://schemas.microsoft.com/office/drawing/2014/main" id="{D447D6A1-A783-CB77-E7D2-6F47150236A6}"/>
              </a:ext>
            </a:extLst>
          </p:cNvPr>
          <p:cNvSpPr/>
          <p:nvPr/>
        </p:nvSpPr>
        <p:spPr>
          <a:xfrm>
            <a:off x="6095999" y="3688025"/>
            <a:ext cx="5216055" cy="2291356"/>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9" name="Speech Bubble: Rectangle 8">
            <a:extLst>
              <a:ext uri="{FF2B5EF4-FFF2-40B4-BE49-F238E27FC236}">
                <a16:creationId xmlns:a16="http://schemas.microsoft.com/office/drawing/2014/main" id="{23AB53A1-E1F7-1808-7EC1-117CD76583DD}"/>
              </a:ext>
            </a:extLst>
          </p:cNvPr>
          <p:cNvSpPr/>
          <p:nvPr/>
        </p:nvSpPr>
        <p:spPr>
          <a:xfrm>
            <a:off x="699715" y="938253"/>
            <a:ext cx="5216055" cy="2138901"/>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10" name="Text Placeholder 9">
            <a:extLst>
              <a:ext uri="{FF2B5EF4-FFF2-40B4-BE49-F238E27FC236}">
                <a16:creationId xmlns:a16="http://schemas.microsoft.com/office/drawing/2014/main" id="{5E1A4691-B5F3-D2A5-F24C-A12AE538391A}"/>
              </a:ext>
            </a:extLst>
          </p:cNvPr>
          <p:cNvSpPr>
            <a:spLocks noGrp="1"/>
          </p:cNvSpPr>
          <p:nvPr>
            <p:ph type="body" sz="quarter" idx="11"/>
          </p:nvPr>
        </p:nvSpPr>
        <p:spPr>
          <a:xfrm>
            <a:off x="6304387" y="4022410"/>
            <a:ext cx="4770783" cy="1513235"/>
          </a:xfrm>
        </p:spPr>
        <p:txBody>
          <a:bodyPr/>
          <a:lstStyle/>
          <a:p>
            <a:pPr algn="ctr"/>
            <a:r>
              <a:rPr lang="en-GB" sz="2400" dirty="0">
                <a:solidFill>
                  <a:srgbClr val="C00000"/>
                </a:solidFill>
              </a:rPr>
              <a:t>“They are the ones that </a:t>
            </a:r>
            <a:r>
              <a:rPr lang="en-GB" sz="2400" b="1" dirty="0">
                <a:solidFill>
                  <a:srgbClr val="C00000"/>
                </a:solidFill>
              </a:rPr>
              <a:t>know their audience the best </a:t>
            </a:r>
            <a:r>
              <a:rPr lang="en-GB" sz="2400" dirty="0">
                <a:solidFill>
                  <a:srgbClr val="C00000"/>
                </a:solidFill>
              </a:rPr>
              <a:t>and the co-creation element is crucial.”</a:t>
            </a:r>
          </a:p>
          <a:p>
            <a:pPr algn="ctr"/>
            <a:r>
              <a:rPr lang="en-GB" sz="1800" b="1" dirty="0">
                <a:solidFill>
                  <a:srgbClr val="C00000"/>
                </a:solidFill>
              </a:rPr>
              <a:t>Sport &amp; physical activity professional</a:t>
            </a:r>
          </a:p>
        </p:txBody>
      </p:sp>
      <p:sp>
        <p:nvSpPr>
          <p:cNvPr id="4" name="Text Placeholder 9">
            <a:extLst>
              <a:ext uri="{FF2B5EF4-FFF2-40B4-BE49-F238E27FC236}">
                <a16:creationId xmlns:a16="http://schemas.microsoft.com/office/drawing/2014/main" id="{63BC52BB-61C9-8B23-D9F9-2D2DC4A43A3C}"/>
              </a:ext>
            </a:extLst>
          </p:cNvPr>
          <p:cNvSpPr txBox="1">
            <a:spLocks/>
          </p:cNvSpPr>
          <p:nvPr/>
        </p:nvSpPr>
        <p:spPr>
          <a:xfrm>
            <a:off x="923143" y="1233442"/>
            <a:ext cx="4770783" cy="1513235"/>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a:solidFill>
                  <a:srgbClr val="C00000"/>
                </a:solidFill>
              </a:rPr>
              <a:t>“They [health charities] have the </a:t>
            </a:r>
            <a:r>
              <a:rPr lang="en-GB" sz="2400" b="1">
                <a:solidFill>
                  <a:srgbClr val="C00000"/>
                </a:solidFill>
              </a:rPr>
              <a:t>specialist knowledge</a:t>
            </a:r>
            <a:r>
              <a:rPr lang="en-GB" sz="2400">
                <a:solidFill>
                  <a:srgbClr val="C00000"/>
                </a:solidFill>
              </a:rPr>
              <a:t> of how these conditions affect people.”</a:t>
            </a:r>
          </a:p>
          <a:p>
            <a:pPr algn="ctr"/>
            <a:r>
              <a:rPr lang="en-GB" sz="1800" b="1">
                <a:solidFill>
                  <a:srgbClr val="C00000"/>
                </a:solidFill>
              </a:rPr>
              <a:t>Family/friend/carer of someone with a LTHC</a:t>
            </a:r>
          </a:p>
        </p:txBody>
      </p:sp>
      <p:sp>
        <p:nvSpPr>
          <p:cNvPr id="7" name="Text Placeholder 9">
            <a:extLst>
              <a:ext uri="{FF2B5EF4-FFF2-40B4-BE49-F238E27FC236}">
                <a16:creationId xmlns:a16="http://schemas.microsoft.com/office/drawing/2014/main" id="{6A9E82FA-17CD-82DC-80B6-A28F14FBE333}"/>
              </a:ext>
            </a:extLst>
          </p:cNvPr>
          <p:cNvSpPr txBox="1">
            <a:spLocks/>
          </p:cNvSpPr>
          <p:nvPr/>
        </p:nvSpPr>
        <p:spPr>
          <a:xfrm>
            <a:off x="6304387" y="1323606"/>
            <a:ext cx="4770783" cy="1143903"/>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solidFill>
                  <a:srgbClr val="C00000"/>
                </a:solidFill>
              </a:rPr>
              <a:t>“They are </a:t>
            </a:r>
            <a:r>
              <a:rPr lang="en-GB" sz="2400" b="1" dirty="0">
                <a:solidFill>
                  <a:srgbClr val="C00000"/>
                </a:solidFill>
              </a:rPr>
              <a:t>high profile </a:t>
            </a:r>
            <a:r>
              <a:rPr lang="en-GB" sz="2400" dirty="0">
                <a:solidFill>
                  <a:srgbClr val="C00000"/>
                </a:solidFill>
              </a:rPr>
              <a:t>and have </a:t>
            </a:r>
            <a:r>
              <a:rPr lang="en-GB" sz="2400" b="1" dirty="0">
                <a:solidFill>
                  <a:srgbClr val="C00000"/>
                </a:solidFill>
              </a:rPr>
              <a:t>credibility</a:t>
            </a:r>
            <a:r>
              <a:rPr lang="en-GB" sz="2400" dirty="0">
                <a:solidFill>
                  <a:srgbClr val="C00000"/>
                </a:solidFill>
              </a:rPr>
              <a:t>.”</a:t>
            </a:r>
          </a:p>
          <a:p>
            <a:pPr algn="ctr"/>
            <a:r>
              <a:rPr lang="en-GB" sz="1800" b="1" dirty="0">
                <a:solidFill>
                  <a:srgbClr val="C00000"/>
                </a:solidFill>
              </a:rPr>
              <a:t>Healthcare professional</a:t>
            </a:r>
          </a:p>
        </p:txBody>
      </p:sp>
      <p:sp>
        <p:nvSpPr>
          <p:cNvPr id="11" name="Speech Bubble: Rectangle 10">
            <a:extLst>
              <a:ext uri="{FF2B5EF4-FFF2-40B4-BE49-F238E27FC236}">
                <a16:creationId xmlns:a16="http://schemas.microsoft.com/office/drawing/2014/main" id="{F6453AED-DAC6-850A-216A-377DD11599F9}"/>
              </a:ext>
            </a:extLst>
          </p:cNvPr>
          <p:cNvSpPr/>
          <p:nvPr/>
        </p:nvSpPr>
        <p:spPr>
          <a:xfrm>
            <a:off x="699714" y="3688025"/>
            <a:ext cx="5216055" cy="2291356"/>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8" name="Text Placeholder 9">
            <a:extLst>
              <a:ext uri="{FF2B5EF4-FFF2-40B4-BE49-F238E27FC236}">
                <a16:creationId xmlns:a16="http://schemas.microsoft.com/office/drawing/2014/main" id="{E33915E2-C12A-EA0A-F527-A8DD64ACFDFC}"/>
              </a:ext>
            </a:extLst>
          </p:cNvPr>
          <p:cNvSpPr txBox="1">
            <a:spLocks/>
          </p:cNvSpPr>
          <p:nvPr/>
        </p:nvSpPr>
        <p:spPr>
          <a:xfrm>
            <a:off x="923143" y="3871337"/>
            <a:ext cx="4770783" cy="1882567"/>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a:solidFill>
                  <a:srgbClr val="C00000"/>
                </a:solidFill>
              </a:rPr>
              <a:t>“They [health charities] have a </a:t>
            </a:r>
            <a:r>
              <a:rPr lang="en-GB" sz="2400" b="1">
                <a:solidFill>
                  <a:srgbClr val="C00000"/>
                </a:solidFill>
              </a:rPr>
              <a:t>reach that local authorities and ‘the system’ do not </a:t>
            </a:r>
            <a:r>
              <a:rPr lang="en-GB" sz="2400">
                <a:solidFill>
                  <a:srgbClr val="C00000"/>
                </a:solidFill>
              </a:rPr>
              <a:t>and have a kudos and reliability that instils </a:t>
            </a:r>
            <a:r>
              <a:rPr lang="en-GB" sz="2400" b="1">
                <a:solidFill>
                  <a:srgbClr val="C00000"/>
                </a:solidFill>
              </a:rPr>
              <a:t>trust</a:t>
            </a:r>
            <a:r>
              <a:rPr lang="en-GB" sz="2400">
                <a:solidFill>
                  <a:srgbClr val="C00000"/>
                </a:solidFill>
              </a:rPr>
              <a:t>.”</a:t>
            </a:r>
          </a:p>
          <a:p>
            <a:pPr algn="ctr"/>
            <a:r>
              <a:rPr lang="en-GB" sz="1800" b="1">
                <a:solidFill>
                  <a:srgbClr val="C00000"/>
                </a:solidFill>
              </a:rPr>
              <a:t>Local government professional</a:t>
            </a:r>
          </a:p>
        </p:txBody>
      </p:sp>
    </p:spTree>
    <p:extLst>
      <p:ext uri="{BB962C8B-B14F-4D97-AF65-F5344CB8AC3E}">
        <p14:creationId xmlns:p14="http://schemas.microsoft.com/office/powerpoint/2010/main" val="746846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F2483"/>
        </a:solidFill>
        <a:effectLst/>
      </p:bgPr>
    </p:bg>
    <p:spTree>
      <p:nvGrpSpPr>
        <p:cNvPr id="1" name=""/>
        <p:cNvGrpSpPr/>
        <p:nvPr/>
      </p:nvGrpSpPr>
      <p:grpSpPr>
        <a:xfrm>
          <a:off x="0" y="0"/>
          <a:ext cx="0" cy="0"/>
          <a:chOff x="0" y="0"/>
          <a:chExt cx="0" cy="0"/>
        </a:xfrm>
      </p:grpSpPr>
      <p:pic>
        <p:nvPicPr>
          <p:cNvPr id="8" name="Picture 7" descr="A person in a blue dress with a towel around her shoulder&#10;&#10;Description automatically generated">
            <a:extLst>
              <a:ext uri="{FF2B5EF4-FFF2-40B4-BE49-F238E27FC236}">
                <a16:creationId xmlns:a16="http://schemas.microsoft.com/office/drawing/2014/main" id="{91D8BE42-3306-6215-B7E2-87BFDAA558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1999" cy="6857999"/>
          </a:xfrm>
          <a:prstGeom prst="rect">
            <a:avLst/>
          </a:prstGeom>
        </p:spPr>
      </p:pic>
      <p:sp>
        <p:nvSpPr>
          <p:cNvPr id="3" name="Google Shape;160;p27">
            <a:extLst>
              <a:ext uri="{FF2B5EF4-FFF2-40B4-BE49-F238E27FC236}">
                <a16:creationId xmlns:a16="http://schemas.microsoft.com/office/drawing/2014/main" id="{05AC9C8F-4A0E-57EE-5170-F38EDB021E7F}"/>
              </a:ext>
            </a:extLst>
          </p:cNvPr>
          <p:cNvSpPr txBox="1"/>
          <p:nvPr/>
        </p:nvSpPr>
        <p:spPr>
          <a:xfrm>
            <a:off x="515936" y="2940430"/>
            <a:ext cx="3887789" cy="904245"/>
          </a:xfrm>
          <a:prstGeom prst="rect">
            <a:avLst/>
          </a:prstGeom>
          <a:solidFill>
            <a:srgbClr val="71C7DF"/>
          </a:solidFill>
          <a:ln>
            <a:noFill/>
          </a:ln>
        </p:spPr>
        <p:txBody>
          <a:bodyPr spcFirstLastPara="1" wrap="square" lIns="216000" tIns="216000" rIns="216000" bIns="108000" anchor="t" anchorCtr="0">
            <a:spAutoFit/>
          </a:bodyPr>
          <a:lstStyle/>
          <a:p>
            <a:pPr>
              <a:lnSpc>
                <a:spcPts val="4500"/>
              </a:lnSpc>
            </a:pPr>
            <a:r>
              <a:rPr lang="en-GB" sz="5000" b="1">
                <a:solidFill>
                  <a:srgbClr val="4F2483"/>
                </a:solidFill>
              </a:rPr>
              <a:t>THE FUTURE</a:t>
            </a:r>
            <a:endParaRPr lang="en-GB" sz="5000" b="1">
              <a:solidFill>
                <a:srgbClr val="4F2483"/>
              </a:solidFill>
              <a:latin typeface="+mj-lt"/>
              <a:ea typeface="Nunito"/>
              <a:cs typeface="Nunito"/>
              <a:sym typeface="Nunito"/>
            </a:endParaRPr>
          </a:p>
        </p:txBody>
      </p:sp>
    </p:spTree>
    <p:extLst>
      <p:ext uri="{BB962C8B-B14F-4D97-AF65-F5344CB8AC3E}">
        <p14:creationId xmlns:p14="http://schemas.microsoft.com/office/powerpoint/2010/main" val="926303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B49C2E-14D4-0DA5-8820-F2038A11374A}"/>
              </a:ext>
            </a:extLst>
          </p:cNvPr>
          <p:cNvSpPr>
            <a:spLocks noGrp="1"/>
          </p:cNvSpPr>
          <p:nvPr>
            <p:ph type="title"/>
          </p:nvPr>
        </p:nvSpPr>
        <p:spPr>
          <a:xfrm>
            <a:off x="519231" y="644676"/>
            <a:ext cx="11156832" cy="720518"/>
          </a:xfrm>
        </p:spPr>
        <p:txBody>
          <a:bodyPr/>
          <a:lstStyle/>
          <a:p>
            <a:r>
              <a:rPr lang="en-GB">
                <a:solidFill>
                  <a:srgbClr val="4B00A3"/>
                </a:solidFill>
              </a:rPr>
              <a:t>HIGHEST RANKING RESOURCE IDEA FOR PEOPLE WITH LTHCs IS EASY TO FOLLOW WORKOUTS FOR ALL CAPABILITIES</a:t>
            </a:r>
            <a:endParaRPr lang="en-GB" b="0">
              <a:solidFill>
                <a:srgbClr val="4B00A3"/>
              </a:solidFill>
            </a:endParaRPr>
          </a:p>
        </p:txBody>
      </p:sp>
      <p:sp>
        <p:nvSpPr>
          <p:cNvPr id="6" name="Footer Placeholder 5">
            <a:extLst>
              <a:ext uri="{FF2B5EF4-FFF2-40B4-BE49-F238E27FC236}">
                <a16:creationId xmlns:a16="http://schemas.microsoft.com/office/drawing/2014/main" id="{2D29A746-0F1E-808F-D3AA-96A45524A44C}"/>
              </a:ext>
            </a:extLst>
          </p:cNvPr>
          <p:cNvSpPr>
            <a:spLocks noGrp="1"/>
          </p:cNvSpPr>
          <p:nvPr>
            <p:ph type="ftr" sz="quarter" idx="3"/>
          </p:nvPr>
        </p:nvSpPr>
        <p:spPr>
          <a:xfrm>
            <a:off x="518465" y="6477975"/>
            <a:ext cx="10777678"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Q16. </a:t>
            </a:r>
            <a:r>
              <a:rPr kumimoji="0" lang="en-GB"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We Are Undefeatable is exploring different ways it could support people with long term health conditions to become more active in a way that works for them. How useful, or not, do you think each of the following would be? Base: People with LTHCs (n=1,009)</a:t>
            </a:r>
            <a:endPar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endParaRPr>
          </a:p>
        </p:txBody>
      </p:sp>
      <p:sp>
        <p:nvSpPr>
          <p:cNvPr id="2" name="Rectangle 1">
            <a:extLst>
              <a:ext uri="{FF2B5EF4-FFF2-40B4-BE49-F238E27FC236}">
                <a16:creationId xmlns:a16="http://schemas.microsoft.com/office/drawing/2014/main" id="{1CAB2CCA-A465-7F41-970A-D53F1D88D3D9}"/>
              </a:ext>
            </a:extLst>
          </p:cNvPr>
          <p:cNvSpPr/>
          <p:nvPr/>
        </p:nvSpPr>
        <p:spPr>
          <a:xfrm>
            <a:off x="0" y="0"/>
            <a:ext cx="12192000" cy="433137"/>
          </a:xfrm>
          <a:prstGeom prst="rect">
            <a:avLst/>
          </a:prstGeom>
          <a:solidFill>
            <a:srgbClr val="E2E2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err="1">
              <a:ln>
                <a:noFill/>
              </a:ln>
              <a:solidFill>
                <a:srgbClr val="FFFFFF"/>
              </a:solidFill>
              <a:effectLst/>
              <a:uLnTx/>
              <a:uFillTx/>
              <a:latin typeface="Tw Cen MT" panose="020B0602020104020603"/>
              <a:ea typeface="+mn-ea"/>
              <a:cs typeface="+mn-cs"/>
            </a:endParaRPr>
          </a:p>
        </p:txBody>
      </p:sp>
      <p:sp>
        <p:nvSpPr>
          <p:cNvPr id="16" name="Text Placeholder 9">
            <a:extLst>
              <a:ext uri="{FF2B5EF4-FFF2-40B4-BE49-F238E27FC236}">
                <a16:creationId xmlns:a16="http://schemas.microsoft.com/office/drawing/2014/main" id="{EF8A1366-3644-31C6-F9B9-D6012BCDF590}"/>
              </a:ext>
            </a:extLst>
          </p:cNvPr>
          <p:cNvSpPr txBox="1">
            <a:spLocks/>
          </p:cNvSpPr>
          <p:nvPr/>
        </p:nvSpPr>
        <p:spPr>
          <a:xfrm>
            <a:off x="4838209" y="1702089"/>
            <a:ext cx="7275629" cy="276999"/>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Proportion of people with LTHCs who would find each resource ‘very useful’</a:t>
            </a:r>
          </a:p>
        </p:txBody>
      </p:sp>
      <p:graphicFrame>
        <p:nvGraphicFramePr>
          <p:cNvPr id="17" name="Chart 16">
            <a:extLst>
              <a:ext uri="{FF2B5EF4-FFF2-40B4-BE49-F238E27FC236}">
                <a16:creationId xmlns:a16="http://schemas.microsoft.com/office/drawing/2014/main" id="{A00217DB-B6F7-C793-CC6C-4960A1491B85}"/>
              </a:ext>
            </a:extLst>
          </p:cNvPr>
          <p:cNvGraphicFramePr/>
          <p:nvPr>
            <p:extLst>
              <p:ext uri="{D42A27DB-BD31-4B8C-83A1-F6EECF244321}">
                <p14:modId xmlns:p14="http://schemas.microsoft.com/office/powerpoint/2010/main" val="785687353"/>
              </p:ext>
            </p:extLst>
          </p:nvPr>
        </p:nvGraphicFramePr>
        <p:xfrm>
          <a:off x="4390309" y="2196803"/>
          <a:ext cx="7281070" cy="4008569"/>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2">
            <a:extLst>
              <a:ext uri="{FF2B5EF4-FFF2-40B4-BE49-F238E27FC236}">
                <a16:creationId xmlns:a16="http://schemas.microsoft.com/office/drawing/2014/main" id="{8ED947BE-6BC1-010F-F145-BF1822A48337}"/>
              </a:ext>
            </a:extLst>
          </p:cNvPr>
          <p:cNvSpPr txBox="1">
            <a:spLocks/>
          </p:cNvSpPr>
          <p:nvPr/>
        </p:nvSpPr>
        <p:spPr>
          <a:xfrm>
            <a:off x="520621" y="1834399"/>
            <a:ext cx="3379867" cy="3303468"/>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People with LTHCs are most interested in a practical resource offering tailored physical activity suited to each individual.</a:t>
            </a:r>
          </a:p>
          <a:p>
            <a:r>
              <a:rPr lang="en-GB"/>
              <a:t>The second most rated resource – a website for inspiration – reflects WAU’s long standing focus on sharing relatable stories, ideas on ways to move and tips for getting started.</a:t>
            </a:r>
          </a:p>
          <a:p>
            <a:endParaRPr lang="en-GB"/>
          </a:p>
        </p:txBody>
      </p:sp>
    </p:spTree>
    <p:extLst>
      <p:ext uri="{BB962C8B-B14F-4D97-AF65-F5344CB8AC3E}">
        <p14:creationId xmlns:p14="http://schemas.microsoft.com/office/powerpoint/2010/main" val="2897673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BB972110-58BB-7881-3A20-D63B6822E298}"/>
              </a:ext>
            </a:extLst>
          </p:cNvPr>
          <p:cNvCxnSpPr>
            <a:stCxn id="15" idx="4"/>
          </p:cNvCxnSpPr>
          <p:nvPr/>
        </p:nvCxnSpPr>
        <p:spPr>
          <a:xfrm>
            <a:off x="5921071" y="2302553"/>
            <a:ext cx="0" cy="2750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55D494C-539B-E609-AE6F-A8E85D9C1103}"/>
              </a:ext>
            </a:extLst>
          </p:cNvPr>
          <p:cNvCxnSpPr/>
          <p:nvPr/>
        </p:nvCxnSpPr>
        <p:spPr>
          <a:xfrm>
            <a:off x="7186654" y="2302553"/>
            <a:ext cx="0" cy="2750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BEFEAE2-4E21-CD12-5131-FFA8CC7D5870}"/>
              </a:ext>
            </a:extLst>
          </p:cNvPr>
          <p:cNvCxnSpPr/>
          <p:nvPr/>
        </p:nvCxnSpPr>
        <p:spPr>
          <a:xfrm>
            <a:off x="8450911" y="2302553"/>
            <a:ext cx="0" cy="2750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697E6B2-5A34-BCB0-AD2B-537C3212A175}"/>
              </a:ext>
            </a:extLst>
          </p:cNvPr>
          <p:cNvCxnSpPr/>
          <p:nvPr/>
        </p:nvCxnSpPr>
        <p:spPr>
          <a:xfrm>
            <a:off x="9716494" y="2302553"/>
            <a:ext cx="0" cy="2750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6BCD6A7-39CB-03DA-BD14-FC811E680B40}"/>
              </a:ext>
            </a:extLst>
          </p:cNvPr>
          <p:cNvCxnSpPr/>
          <p:nvPr/>
        </p:nvCxnSpPr>
        <p:spPr>
          <a:xfrm>
            <a:off x="10997979" y="2267699"/>
            <a:ext cx="0" cy="2750345"/>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5FB49C2E-14D4-0DA5-8820-F2038A11374A}"/>
              </a:ext>
            </a:extLst>
          </p:cNvPr>
          <p:cNvSpPr>
            <a:spLocks noGrp="1"/>
          </p:cNvSpPr>
          <p:nvPr>
            <p:ph type="title"/>
          </p:nvPr>
        </p:nvSpPr>
        <p:spPr>
          <a:xfrm>
            <a:off x="519231" y="644676"/>
            <a:ext cx="11156832" cy="361446"/>
          </a:xfrm>
        </p:spPr>
        <p:txBody>
          <a:bodyPr/>
          <a:lstStyle/>
          <a:p>
            <a:r>
              <a:rPr lang="en-GB">
                <a:solidFill>
                  <a:srgbClr val="4B00A3"/>
                </a:solidFill>
              </a:rPr>
              <a:t>TOP RANKED RESOURCE IDEAS: </a:t>
            </a:r>
            <a:r>
              <a:rPr lang="en-GB" b="0">
                <a:solidFill>
                  <a:srgbClr val="4B00A3"/>
                </a:solidFill>
              </a:rPr>
              <a:t>SINGLE VS. MULTIPLE LTHC</a:t>
            </a:r>
          </a:p>
        </p:txBody>
      </p:sp>
      <p:sp>
        <p:nvSpPr>
          <p:cNvPr id="2" name="Rectangle 1">
            <a:extLst>
              <a:ext uri="{FF2B5EF4-FFF2-40B4-BE49-F238E27FC236}">
                <a16:creationId xmlns:a16="http://schemas.microsoft.com/office/drawing/2014/main" id="{1CAB2CCA-A465-7F41-970A-D53F1D88D3D9}"/>
              </a:ext>
            </a:extLst>
          </p:cNvPr>
          <p:cNvSpPr/>
          <p:nvPr/>
        </p:nvSpPr>
        <p:spPr>
          <a:xfrm>
            <a:off x="0" y="0"/>
            <a:ext cx="12192000" cy="433137"/>
          </a:xfrm>
          <a:prstGeom prst="rect">
            <a:avLst/>
          </a:prstGeom>
          <a:solidFill>
            <a:srgbClr val="E2E2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err="1">
              <a:ln>
                <a:noFill/>
              </a:ln>
              <a:solidFill>
                <a:srgbClr val="FFFFFF"/>
              </a:solidFill>
              <a:effectLst/>
              <a:uLnTx/>
              <a:uFillTx/>
              <a:latin typeface="Tw Cen MT" panose="020B0602020104020603"/>
              <a:ea typeface="+mn-ea"/>
              <a:cs typeface="+mn-cs"/>
            </a:endParaRPr>
          </a:p>
        </p:txBody>
      </p:sp>
      <p:sp>
        <p:nvSpPr>
          <p:cNvPr id="5" name="Text Placeholder 12">
            <a:extLst>
              <a:ext uri="{FF2B5EF4-FFF2-40B4-BE49-F238E27FC236}">
                <a16:creationId xmlns:a16="http://schemas.microsoft.com/office/drawing/2014/main" id="{8989F6AB-2D45-5C7F-5550-5668C4DF47D4}"/>
              </a:ext>
            </a:extLst>
          </p:cNvPr>
          <p:cNvSpPr txBox="1">
            <a:spLocks/>
          </p:cNvSpPr>
          <p:nvPr/>
        </p:nvSpPr>
        <p:spPr>
          <a:xfrm>
            <a:off x="520622" y="1762839"/>
            <a:ext cx="3118322" cy="1513235"/>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The top two resources were the same for those living with single and multiple long term health conditions.</a:t>
            </a:r>
          </a:p>
          <a:p>
            <a:endParaRPr lang="en-GB"/>
          </a:p>
        </p:txBody>
      </p:sp>
      <p:sp>
        <p:nvSpPr>
          <p:cNvPr id="11" name="Footer Placeholder 5">
            <a:extLst>
              <a:ext uri="{FF2B5EF4-FFF2-40B4-BE49-F238E27FC236}">
                <a16:creationId xmlns:a16="http://schemas.microsoft.com/office/drawing/2014/main" id="{9C06E2C1-171F-27F9-A230-05B617ABDA68}"/>
              </a:ext>
            </a:extLst>
          </p:cNvPr>
          <p:cNvSpPr>
            <a:spLocks noGrp="1"/>
          </p:cNvSpPr>
          <p:nvPr>
            <p:ph type="ftr" sz="quarter" idx="3"/>
          </p:nvPr>
        </p:nvSpPr>
        <p:spPr>
          <a:xfrm>
            <a:off x="518465" y="6477975"/>
            <a:ext cx="10777678"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Source: </a:t>
            </a:r>
            <a:r>
              <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Q16. </a:t>
            </a:r>
            <a:r>
              <a:rPr kumimoji="0" lang="en-GB"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rPr>
              <a:t>We Are Undefeatable is exploring different ways it could support people with long term health conditions to become more active in a way that works for them. How useful, or not, do you think each of the following would be? Base: People with a single LTHC (n=346), 2 or more LTHCs (n=653), 3 or more LTHCs (n=371)</a:t>
            </a:r>
            <a:endParaRPr kumimoji="0" lang="en-US" sz="1000" b="0" i="0" u="none" strike="noStrike" kern="1200" cap="none" spc="0" normalizeH="0" baseline="0" noProof="0">
              <a:ln>
                <a:noFill/>
              </a:ln>
              <a:solidFill>
                <a:srgbClr val="454341"/>
              </a:solidFill>
              <a:effectLst/>
              <a:uLnTx/>
              <a:uFillTx/>
              <a:latin typeface="Tw Cen MT" panose="020B0602020104020603"/>
              <a:ea typeface="Verdana" panose="020B0604030504040204" pitchFamily="34" charset="0"/>
            </a:endParaRPr>
          </a:p>
        </p:txBody>
      </p:sp>
      <p:sp>
        <p:nvSpPr>
          <p:cNvPr id="14" name="Google Shape;407;p49">
            <a:extLst>
              <a:ext uri="{FF2B5EF4-FFF2-40B4-BE49-F238E27FC236}">
                <a16:creationId xmlns:a16="http://schemas.microsoft.com/office/drawing/2014/main" id="{D3B50FE8-CB93-B409-044B-E83ECC545278}"/>
              </a:ext>
            </a:extLst>
          </p:cNvPr>
          <p:cNvSpPr txBox="1">
            <a:spLocks/>
          </p:cNvSpPr>
          <p:nvPr/>
        </p:nvSpPr>
        <p:spPr>
          <a:xfrm>
            <a:off x="4230094" y="2440739"/>
            <a:ext cx="1018528" cy="944373"/>
          </a:xfrm>
          <a:prstGeom prst="rect">
            <a:avLst/>
          </a:prstGeom>
          <a:solidFill>
            <a:srgbClr val="7DC4D9"/>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2000" b="1" i="0" u="none" strike="noStrike" kern="1200" cap="none" spc="0" normalizeH="0" baseline="0" noProof="0">
                <a:ln>
                  <a:noFill/>
                </a:ln>
                <a:solidFill>
                  <a:srgbClr val="4B00A3"/>
                </a:solidFill>
                <a:effectLst/>
                <a:uLnTx/>
                <a:uFillTx/>
                <a:latin typeface="Tw Cen MT" panose="020B0602020104020603"/>
                <a:cs typeface="Arial"/>
                <a:sym typeface="Nunito"/>
              </a:rPr>
              <a:t>Single LTHC</a:t>
            </a:r>
            <a:endParaRPr kumimoji="0" lang="en-US" sz="2000" b="0" i="0" u="none" strike="noStrike" kern="1200" cap="none" spc="0" normalizeH="0" baseline="0" noProof="0">
              <a:ln>
                <a:noFill/>
              </a:ln>
              <a:solidFill>
                <a:srgbClr val="4B00A3"/>
              </a:solidFill>
              <a:effectLst/>
              <a:uLnTx/>
              <a:uFillTx/>
              <a:latin typeface="Tw Cen MT" panose="020B0602020104020603"/>
              <a:cs typeface="Arial"/>
              <a:sym typeface="Arial"/>
            </a:endParaRPr>
          </a:p>
        </p:txBody>
      </p:sp>
      <p:sp>
        <p:nvSpPr>
          <p:cNvPr id="15" name="Oval 14">
            <a:extLst>
              <a:ext uri="{FF2B5EF4-FFF2-40B4-BE49-F238E27FC236}">
                <a16:creationId xmlns:a16="http://schemas.microsoft.com/office/drawing/2014/main" id="{9E24E310-794C-A0C5-598E-F2D676D97882}"/>
              </a:ext>
            </a:extLst>
          </p:cNvPr>
          <p:cNvSpPr>
            <a:spLocks noChangeAspect="1"/>
          </p:cNvSpPr>
          <p:nvPr/>
        </p:nvSpPr>
        <p:spPr>
          <a:xfrm>
            <a:off x="5605027" y="1670465"/>
            <a:ext cx="632088" cy="632088"/>
          </a:xfrm>
          <a:prstGeom prst="ellipse">
            <a:avLst/>
          </a:prstGeom>
          <a:solidFill>
            <a:srgbClr val="4B00A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1</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st</a:t>
            </a:r>
          </a:p>
        </p:txBody>
      </p:sp>
      <p:sp>
        <p:nvSpPr>
          <p:cNvPr id="19" name="Google Shape;407;p49">
            <a:extLst>
              <a:ext uri="{FF2B5EF4-FFF2-40B4-BE49-F238E27FC236}">
                <a16:creationId xmlns:a16="http://schemas.microsoft.com/office/drawing/2014/main" id="{F6BBC4EC-976E-73B0-C5EE-49A92EF0FCEF}"/>
              </a:ext>
            </a:extLst>
          </p:cNvPr>
          <p:cNvSpPr txBox="1">
            <a:spLocks/>
          </p:cNvSpPr>
          <p:nvPr/>
        </p:nvSpPr>
        <p:spPr>
          <a:xfrm>
            <a:off x="4230094" y="3634921"/>
            <a:ext cx="1018528" cy="944373"/>
          </a:xfrm>
          <a:prstGeom prst="rect">
            <a:avLst/>
          </a:prstGeom>
          <a:solidFill>
            <a:srgbClr val="7DC4D9"/>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2000" b="1" i="0" u="none" strike="noStrike" kern="1200" cap="none" spc="0" normalizeH="0" baseline="0" noProof="0">
                <a:ln>
                  <a:noFill/>
                </a:ln>
                <a:solidFill>
                  <a:srgbClr val="4B00A3"/>
                </a:solidFill>
                <a:effectLst/>
                <a:uLnTx/>
                <a:uFillTx/>
                <a:latin typeface="Tw Cen MT" panose="020B0602020104020603"/>
                <a:cs typeface="Arial"/>
                <a:sym typeface="Nunito"/>
              </a:rPr>
              <a:t>2+ LTHCs</a:t>
            </a:r>
            <a:endParaRPr kumimoji="0" lang="en-US" sz="2000" b="0" i="0" u="none" strike="noStrike" kern="1200" cap="none" spc="0" normalizeH="0" baseline="0" noProof="0">
              <a:ln>
                <a:noFill/>
              </a:ln>
              <a:solidFill>
                <a:srgbClr val="4B00A3"/>
              </a:solidFill>
              <a:effectLst/>
              <a:uLnTx/>
              <a:uFillTx/>
              <a:latin typeface="Tw Cen MT" panose="020B0602020104020603"/>
              <a:cs typeface="Arial"/>
              <a:sym typeface="Arial"/>
            </a:endParaRPr>
          </a:p>
        </p:txBody>
      </p:sp>
      <p:sp>
        <p:nvSpPr>
          <p:cNvPr id="22" name="Oval 21">
            <a:extLst>
              <a:ext uri="{FF2B5EF4-FFF2-40B4-BE49-F238E27FC236}">
                <a16:creationId xmlns:a16="http://schemas.microsoft.com/office/drawing/2014/main" id="{E51D0F71-8C19-4BBF-789C-34B1585684D3}"/>
              </a:ext>
            </a:extLst>
          </p:cNvPr>
          <p:cNvSpPr>
            <a:spLocks noChangeAspect="1"/>
          </p:cNvSpPr>
          <p:nvPr/>
        </p:nvSpPr>
        <p:spPr>
          <a:xfrm>
            <a:off x="6870843" y="1670465"/>
            <a:ext cx="632088" cy="632088"/>
          </a:xfrm>
          <a:prstGeom prst="ellipse">
            <a:avLst/>
          </a:prstGeom>
          <a:solidFill>
            <a:srgbClr val="4B00A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2</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nd</a:t>
            </a:r>
          </a:p>
        </p:txBody>
      </p:sp>
      <p:sp>
        <p:nvSpPr>
          <p:cNvPr id="23" name="Google Shape;407;p49">
            <a:extLst>
              <a:ext uri="{FF2B5EF4-FFF2-40B4-BE49-F238E27FC236}">
                <a16:creationId xmlns:a16="http://schemas.microsoft.com/office/drawing/2014/main" id="{42B9D5F2-21C1-E212-353D-22CBA517782D}"/>
              </a:ext>
            </a:extLst>
          </p:cNvPr>
          <p:cNvSpPr txBox="1">
            <a:spLocks/>
          </p:cNvSpPr>
          <p:nvPr/>
        </p:nvSpPr>
        <p:spPr>
          <a:xfrm>
            <a:off x="4230093" y="4800687"/>
            <a:ext cx="1018528" cy="944373"/>
          </a:xfrm>
          <a:prstGeom prst="rect">
            <a:avLst/>
          </a:prstGeom>
          <a:solidFill>
            <a:srgbClr val="7DC4D9"/>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lang="en-GB" sz="2000" b="1">
                <a:solidFill>
                  <a:srgbClr val="4B00A3"/>
                </a:solidFill>
                <a:latin typeface="Tw Cen MT" panose="020B0602020104020603"/>
                <a:sym typeface="Nunito"/>
              </a:rPr>
              <a:t>3</a:t>
            </a:r>
            <a:r>
              <a:rPr kumimoji="0" lang="en-GB" sz="2000" b="1" i="0" u="none" strike="noStrike" kern="1200" cap="none" spc="0" normalizeH="0" baseline="0" noProof="0">
                <a:ln>
                  <a:noFill/>
                </a:ln>
                <a:solidFill>
                  <a:srgbClr val="4B00A3"/>
                </a:solidFill>
                <a:effectLst/>
                <a:uLnTx/>
                <a:uFillTx/>
                <a:latin typeface="Tw Cen MT" panose="020B0602020104020603"/>
                <a:cs typeface="Arial"/>
                <a:sym typeface="Nunito"/>
              </a:rPr>
              <a:t>+ LTHCs</a:t>
            </a:r>
            <a:endParaRPr kumimoji="0" lang="en-US" sz="2000" b="0" i="0" u="none" strike="noStrike" kern="1200" cap="none" spc="0" normalizeH="0" baseline="0" noProof="0">
              <a:ln>
                <a:noFill/>
              </a:ln>
              <a:solidFill>
                <a:srgbClr val="4B00A3"/>
              </a:solidFill>
              <a:effectLst/>
              <a:uLnTx/>
              <a:uFillTx/>
              <a:latin typeface="Tw Cen MT" panose="020B0602020104020603"/>
              <a:cs typeface="Arial"/>
              <a:sym typeface="Arial"/>
            </a:endParaRPr>
          </a:p>
        </p:txBody>
      </p:sp>
      <p:sp>
        <p:nvSpPr>
          <p:cNvPr id="24" name="Oval 23">
            <a:extLst>
              <a:ext uri="{FF2B5EF4-FFF2-40B4-BE49-F238E27FC236}">
                <a16:creationId xmlns:a16="http://schemas.microsoft.com/office/drawing/2014/main" id="{9F57D90C-2081-CC85-890D-D7E948678F1D}"/>
              </a:ext>
            </a:extLst>
          </p:cNvPr>
          <p:cNvSpPr>
            <a:spLocks noChangeAspect="1"/>
          </p:cNvSpPr>
          <p:nvPr/>
        </p:nvSpPr>
        <p:spPr>
          <a:xfrm>
            <a:off x="8136659" y="1670465"/>
            <a:ext cx="632088" cy="632088"/>
          </a:xfrm>
          <a:prstGeom prst="ellipse">
            <a:avLst/>
          </a:prstGeom>
          <a:solidFill>
            <a:srgbClr val="4B00A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3</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rd</a:t>
            </a: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 </a:t>
            </a:r>
            <a:endPar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endParaRPr>
          </a:p>
        </p:txBody>
      </p:sp>
      <p:sp>
        <p:nvSpPr>
          <p:cNvPr id="25" name="Oval 24">
            <a:extLst>
              <a:ext uri="{FF2B5EF4-FFF2-40B4-BE49-F238E27FC236}">
                <a16:creationId xmlns:a16="http://schemas.microsoft.com/office/drawing/2014/main" id="{FB5E02D0-0370-EC5C-4063-81E479248875}"/>
              </a:ext>
            </a:extLst>
          </p:cNvPr>
          <p:cNvSpPr>
            <a:spLocks noChangeAspect="1"/>
          </p:cNvSpPr>
          <p:nvPr/>
        </p:nvSpPr>
        <p:spPr>
          <a:xfrm>
            <a:off x="9402475" y="1670465"/>
            <a:ext cx="632088" cy="632088"/>
          </a:xfrm>
          <a:prstGeom prst="ellipse">
            <a:avLst/>
          </a:prstGeom>
          <a:solidFill>
            <a:srgbClr val="4B00A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4</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th</a:t>
            </a:r>
          </a:p>
        </p:txBody>
      </p:sp>
      <p:sp>
        <p:nvSpPr>
          <p:cNvPr id="26" name="Oval 25">
            <a:extLst>
              <a:ext uri="{FF2B5EF4-FFF2-40B4-BE49-F238E27FC236}">
                <a16:creationId xmlns:a16="http://schemas.microsoft.com/office/drawing/2014/main" id="{C41D62F7-82B1-B212-03A4-48FC2D9A6EBB}"/>
              </a:ext>
            </a:extLst>
          </p:cNvPr>
          <p:cNvSpPr>
            <a:spLocks noChangeAspect="1"/>
          </p:cNvSpPr>
          <p:nvPr/>
        </p:nvSpPr>
        <p:spPr>
          <a:xfrm>
            <a:off x="10668291" y="1670465"/>
            <a:ext cx="632088" cy="632088"/>
          </a:xfrm>
          <a:prstGeom prst="ellipse">
            <a:avLst/>
          </a:prstGeom>
          <a:solidFill>
            <a:srgbClr val="4B00A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5</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th</a:t>
            </a:r>
          </a:p>
        </p:txBody>
      </p:sp>
      <p:sp>
        <p:nvSpPr>
          <p:cNvPr id="27" name="Google Shape;407;p49">
            <a:extLst>
              <a:ext uri="{FF2B5EF4-FFF2-40B4-BE49-F238E27FC236}">
                <a16:creationId xmlns:a16="http://schemas.microsoft.com/office/drawing/2014/main" id="{42CCE4A7-5BDE-F353-7B54-984CC188DF4A}"/>
              </a:ext>
            </a:extLst>
          </p:cNvPr>
          <p:cNvSpPr txBox="1">
            <a:spLocks/>
          </p:cNvSpPr>
          <p:nvPr/>
        </p:nvSpPr>
        <p:spPr>
          <a:xfrm>
            <a:off x="5347597" y="2440739"/>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Workout library</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28" name="Google Shape;407;p49">
            <a:extLst>
              <a:ext uri="{FF2B5EF4-FFF2-40B4-BE49-F238E27FC236}">
                <a16:creationId xmlns:a16="http://schemas.microsoft.com/office/drawing/2014/main" id="{6FD8DD56-D847-BBC7-FDB7-9A60F81D1139}"/>
              </a:ext>
            </a:extLst>
          </p:cNvPr>
          <p:cNvSpPr txBox="1">
            <a:spLocks/>
          </p:cNvSpPr>
          <p:nvPr/>
        </p:nvSpPr>
        <p:spPr>
          <a:xfrm>
            <a:off x="6625002" y="2440739"/>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Website with inspiration</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29" name="Google Shape;407;p49">
            <a:extLst>
              <a:ext uri="{FF2B5EF4-FFF2-40B4-BE49-F238E27FC236}">
                <a16:creationId xmlns:a16="http://schemas.microsoft.com/office/drawing/2014/main" id="{FFDC13FC-C130-E870-02F7-A2399BE619C4}"/>
              </a:ext>
            </a:extLst>
          </p:cNvPr>
          <p:cNvSpPr txBox="1">
            <a:spLocks/>
          </p:cNvSpPr>
          <p:nvPr/>
        </p:nvSpPr>
        <p:spPr>
          <a:xfrm>
            <a:off x="7902407" y="2440739"/>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Mobile app</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0" name="Google Shape;407;p49">
            <a:extLst>
              <a:ext uri="{FF2B5EF4-FFF2-40B4-BE49-F238E27FC236}">
                <a16:creationId xmlns:a16="http://schemas.microsoft.com/office/drawing/2014/main" id="{A7658A55-590D-19E5-2CB9-4F0DB0CBFA11}"/>
              </a:ext>
            </a:extLst>
          </p:cNvPr>
          <p:cNvSpPr txBox="1">
            <a:spLocks/>
          </p:cNvSpPr>
          <p:nvPr/>
        </p:nvSpPr>
        <p:spPr>
          <a:xfrm>
            <a:off x="9179812" y="2440739"/>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Online community</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1" name="Google Shape;407;p49">
            <a:extLst>
              <a:ext uri="{FF2B5EF4-FFF2-40B4-BE49-F238E27FC236}">
                <a16:creationId xmlns:a16="http://schemas.microsoft.com/office/drawing/2014/main" id="{49B3B6C9-9445-FBE5-B4F8-106A99576060}"/>
              </a:ext>
            </a:extLst>
          </p:cNvPr>
          <p:cNvSpPr txBox="1">
            <a:spLocks/>
          </p:cNvSpPr>
          <p:nvPr/>
        </p:nvSpPr>
        <p:spPr>
          <a:xfrm>
            <a:off x="10457217" y="2440739"/>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TV channel</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2" name="Google Shape;407;p49">
            <a:extLst>
              <a:ext uri="{FF2B5EF4-FFF2-40B4-BE49-F238E27FC236}">
                <a16:creationId xmlns:a16="http://schemas.microsoft.com/office/drawing/2014/main" id="{9D9F76CA-9AF4-1AFE-4D8A-97CDF82E22FF}"/>
              </a:ext>
            </a:extLst>
          </p:cNvPr>
          <p:cNvSpPr txBox="1">
            <a:spLocks/>
          </p:cNvSpPr>
          <p:nvPr/>
        </p:nvSpPr>
        <p:spPr>
          <a:xfrm>
            <a:off x="5343702" y="3634921"/>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Workout library</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3" name="Google Shape;407;p49">
            <a:extLst>
              <a:ext uri="{FF2B5EF4-FFF2-40B4-BE49-F238E27FC236}">
                <a16:creationId xmlns:a16="http://schemas.microsoft.com/office/drawing/2014/main" id="{A32C1A60-833A-4A44-61DF-E67A5CBEEAC7}"/>
              </a:ext>
            </a:extLst>
          </p:cNvPr>
          <p:cNvSpPr txBox="1">
            <a:spLocks/>
          </p:cNvSpPr>
          <p:nvPr/>
        </p:nvSpPr>
        <p:spPr>
          <a:xfrm>
            <a:off x="6621107" y="3634921"/>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Website with inspiration</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4" name="Google Shape;407;p49">
            <a:extLst>
              <a:ext uri="{FF2B5EF4-FFF2-40B4-BE49-F238E27FC236}">
                <a16:creationId xmlns:a16="http://schemas.microsoft.com/office/drawing/2014/main" id="{88257724-1662-F4CD-F828-89FB552DB46F}"/>
              </a:ext>
            </a:extLst>
          </p:cNvPr>
          <p:cNvSpPr txBox="1">
            <a:spLocks/>
          </p:cNvSpPr>
          <p:nvPr/>
        </p:nvSpPr>
        <p:spPr>
          <a:xfrm>
            <a:off x="7898512" y="3634921"/>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Online community</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5" name="Google Shape;407;p49">
            <a:extLst>
              <a:ext uri="{FF2B5EF4-FFF2-40B4-BE49-F238E27FC236}">
                <a16:creationId xmlns:a16="http://schemas.microsoft.com/office/drawing/2014/main" id="{38E8F038-0C4D-EC97-5FD5-7B325A6C4F9F}"/>
              </a:ext>
            </a:extLst>
          </p:cNvPr>
          <p:cNvSpPr txBox="1">
            <a:spLocks/>
          </p:cNvSpPr>
          <p:nvPr/>
        </p:nvSpPr>
        <p:spPr>
          <a:xfrm>
            <a:off x="9175917" y="3634921"/>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TV channel</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6" name="Google Shape;407;p49">
            <a:extLst>
              <a:ext uri="{FF2B5EF4-FFF2-40B4-BE49-F238E27FC236}">
                <a16:creationId xmlns:a16="http://schemas.microsoft.com/office/drawing/2014/main" id="{BBAEEA66-57C4-6BB0-2A83-B65A79254B8A}"/>
              </a:ext>
            </a:extLst>
          </p:cNvPr>
          <p:cNvSpPr txBox="1">
            <a:spLocks/>
          </p:cNvSpPr>
          <p:nvPr/>
        </p:nvSpPr>
        <p:spPr>
          <a:xfrm>
            <a:off x="10453322" y="3634921"/>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Mobile app</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7" name="Google Shape;407;p49">
            <a:extLst>
              <a:ext uri="{FF2B5EF4-FFF2-40B4-BE49-F238E27FC236}">
                <a16:creationId xmlns:a16="http://schemas.microsoft.com/office/drawing/2014/main" id="{BCBA94EB-A197-CC51-1215-84396668F299}"/>
              </a:ext>
            </a:extLst>
          </p:cNvPr>
          <p:cNvSpPr txBox="1">
            <a:spLocks/>
          </p:cNvSpPr>
          <p:nvPr/>
        </p:nvSpPr>
        <p:spPr>
          <a:xfrm>
            <a:off x="5343702" y="4800687"/>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Website with inspiration</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8" name="Google Shape;407;p49">
            <a:extLst>
              <a:ext uri="{FF2B5EF4-FFF2-40B4-BE49-F238E27FC236}">
                <a16:creationId xmlns:a16="http://schemas.microsoft.com/office/drawing/2014/main" id="{09121E89-3C66-99C1-A470-FCE32F68A222}"/>
              </a:ext>
            </a:extLst>
          </p:cNvPr>
          <p:cNvSpPr txBox="1">
            <a:spLocks/>
          </p:cNvSpPr>
          <p:nvPr/>
        </p:nvSpPr>
        <p:spPr>
          <a:xfrm>
            <a:off x="6621107" y="4800687"/>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Workout library</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9" name="Google Shape;407;p49">
            <a:extLst>
              <a:ext uri="{FF2B5EF4-FFF2-40B4-BE49-F238E27FC236}">
                <a16:creationId xmlns:a16="http://schemas.microsoft.com/office/drawing/2014/main" id="{267F8391-E330-9455-3FB4-FE4FD68A5134}"/>
              </a:ext>
            </a:extLst>
          </p:cNvPr>
          <p:cNvSpPr txBox="1">
            <a:spLocks/>
          </p:cNvSpPr>
          <p:nvPr/>
        </p:nvSpPr>
        <p:spPr>
          <a:xfrm>
            <a:off x="7898512" y="4800687"/>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Online community</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0" name="Google Shape;407;p49">
            <a:extLst>
              <a:ext uri="{FF2B5EF4-FFF2-40B4-BE49-F238E27FC236}">
                <a16:creationId xmlns:a16="http://schemas.microsoft.com/office/drawing/2014/main" id="{C8EBAB95-85FE-41ED-D480-D710FF9A4151}"/>
              </a:ext>
            </a:extLst>
          </p:cNvPr>
          <p:cNvSpPr txBox="1">
            <a:spLocks/>
          </p:cNvSpPr>
          <p:nvPr/>
        </p:nvSpPr>
        <p:spPr>
          <a:xfrm>
            <a:off x="9175917" y="4800687"/>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TV channel</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1" name="Google Shape;407;p49">
            <a:extLst>
              <a:ext uri="{FF2B5EF4-FFF2-40B4-BE49-F238E27FC236}">
                <a16:creationId xmlns:a16="http://schemas.microsoft.com/office/drawing/2014/main" id="{310C7BB7-0656-3705-7A29-FB4C47145E27}"/>
              </a:ext>
            </a:extLst>
          </p:cNvPr>
          <p:cNvSpPr txBox="1">
            <a:spLocks/>
          </p:cNvSpPr>
          <p:nvPr/>
        </p:nvSpPr>
        <p:spPr>
          <a:xfrm>
            <a:off x="10453322" y="4800687"/>
            <a:ext cx="1127833"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108000" tIns="144000" rIns="72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400" i="0" u="none" strike="noStrike" kern="1200" cap="none" spc="0" normalizeH="0" baseline="0" noProof="0">
                <a:ln>
                  <a:noFill/>
                </a:ln>
                <a:solidFill>
                  <a:srgbClr val="454341"/>
                </a:solidFill>
                <a:effectLst/>
                <a:uLnTx/>
                <a:uFillTx/>
                <a:latin typeface="Tw Cen MT" panose="020B0602020104020603"/>
                <a:cs typeface="Arial"/>
                <a:sym typeface="Nunito"/>
              </a:rPr>
              <a:t>Mobile app</a:t>
            </a:r>
            <a:endParaRPr kumimoji="0" lang="en-US" sz="14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Tree>
    <p:extLst>
      <p:ext uri="{BB962C8B-B14F-4D97-AF65-F5344CB8AC3E}">
        <p14:creationId xmlns:p14="http://schemas.microsoft.com/office/powerpoint/2010/main" val="3393671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B49C2E-14D4-0DA5-8820-F2038A11374A}"/>
              </a:ext>
            </a:extLst>
          </p:cNvPr>
          <p:cNvSpPr>
            <a:spLocks noGrp="1"/>
          </p:cNvSpPr>
          <p:nvPr>
            <p:ph type="title"/>
          </p:nvPr>
        </p:nvSpPr>
        <p:spPr>
          <a:xfrm>
            <a:off x="519231" y="644676"/>
            <a:ext cx="5269687" cy="361446"/>
          </a:xfrm>
        </p:spPr>
        <p:txBody>
          <a:bodyPr/>
          <a:lstStyle/>
          <a:p>
            <a:r>
              <a:rPr lang="en-GB">
                <a:solidFill>
                  <a:srgbClr val="4B00A3"/>
                </a:solidFill>
              </a:rPr>
              <a:t>TOP RANKED RESOURCE IDEAS: </a:t>
            </a:r>
            <a:r>
              <a:rPr lang="en-GB" b="0">
                <a:solidFill>
                  <a:srgbClr val="4B00A3"/>
                </a:solidFill>
              </a:rPr>
              <a:t>PROFESSIONALS</a:t>
            </a:r>
          </a:p>
        </p:txBody>
      </p:sp>
      <p:sp>
        <p:nvSpPr>
          <p:cNvPr id="2" name="Rectangle 1">
            <a:extLst>
              <a:ext uri="{FF2B5EF4-FFF2-40B4-BE49-F238E27FC236}">
                <a16:creationId xmlns:a16="http://schemas.microsoft.com/office/drawing/2014/main" id="{1CAB2CCA-A465-7F41-970A-D53F1D88D3D9}"/>
              </a:ext>
            </a:extLst>
          </p:cNvPr>
          <p:cNvSpPr/>
          <p:nvPr/>
        </p:nvSpPr>
        <p:spPr>
          <a:xfrm>
            <a:off x="0" y="0"/>
            <a:ext cx="12192000" cy="433137"/>
          </a:xfrm>
          <a:prstGeom prst="rect">
            <a:avLst/>
          </a:prstGeom>
          <a:solidFill>
            <a:srgbClr val="E2E2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err="1">
              <a:ln>
                <a:noFill/>
              </a:ln>
              <a:solidFill>
                <a:srgbClr val="FFFFFF"/>
              </a:solidFill>
              <a:effectLst/>
              <a:uLnTx/>
              <a:uFillTx/>
              <a:latin typeface="Tw Cen MT" panose="020B0602020104020603"/>
              <a:ea typeface="+mn-ea"/>
              <a:cs typeface="+mn-cs"/>
            </a:endParaRPr>
          </a:p>
        </p:txBody>
      </p:sp>
      <p:sp>
        <p:nvSpPr>
          <p:cNvPr id="5" name="Text Placeholder 12">
            <a:extLst>
              <a:ext uri="{FF2B5EF4-FFF2-40B4-BE49-F238E27FC236}">
                <a16:creationId xmlns:a16="http://schemas.microsoft.com/office/drawing/2014/main" id="{8989F6AB-2D45-5C7F-5550-5668C4DF47D4}"/>
              </a:ext>
            </a:extLst>
          </p:cNvPr>
          <p:cNvSpPr txBox="1">
            <a:spLocks/>
          </p:cNvSpPr>
          <p:nvPr/>
        </p:nvSpPr>
        <p:spPr>
          <a:xfrm>
            <a:off x="520622" y="1858256"/>
            <a:ext cx="5132754" cy="4119076"/>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The usefulness of each resource idea varied by sector: </a:t>
            </a:r>
          </a:p>
          <a:p>
            <a:pPr marL="285750" indent="-285750">
              <a:buFont typeface="Arial" panose="020B0604020202020204" pitchFamily="34" charset="0"/>
              <a:buChar char="•"/>
            </a:pPr>
            <a:r>
              <a:rPr lang="en-GB" sz="1700"/>
              <a:t>Health and social care professionals were attracted to printable resources to deploy in their setting.</a:t>
            </a:r>
          </a:p>
          <a:p>
            <a:pPr marL="285750" indent="-285750">
              <a:buFont typeface="Arial" panose="020B0604020202020204" pitchFamily="34" charset="0"/>
              <a:buChar char="•"/>
            </a:pPr>
            <a:r>
              <a:rPr lang="en-GB" sz="1700"/>
              <a:t>Charity, voluntary and government staff responded best to comms support to promote physical activity.</a:t>
            </a:r>
          </a:p>
          <a:p>
            <a:pPr marL="285750" indent="-285750">
              <a:buFont typeface="Arial" panose="020B0604020202020204" pitchFamily="34" charset="0"/>
              <a:buChar char="•"/>
            </a:pPr>
            <a:r>
              <a:rPr lang="en-GB" sz="1700"/>
              <a:t>Sport and physical activity professionals were interested in research to make the case for physical activity for people with LTHCs, and in fostering collaboration. </a:t>
            </a:r>
          </a:p>
          <a:p>
            <a:endParaRPr lang="en-GB"/>
          </a:p>
          <a:p>
            <a:pPr>
              <a:tabLst>
                <a:tab pos="1527175" algn="l"/>
              </a:tabLst>
            </a:pPr>
            <a:r>
              <a:rPr lang="en-GB"/>
              <a:t>Separate open-ended responses also raised the opportunity for greater local engagement and coordination.</a:t>
            </a:r>
          </a:p>
        </p:txBody>
      </p:sp>
      <p:sp>
        <p:nvSpPr>
          <p:cNvPr id="11" name="Footer Placeholder 5">
            <a:extLst>
              <a:ext uri="{FF2B5EF4-FFF2-40B4-BE49-F238E27FC236}">
                <a16:creationId xmlns:a16="http://schemas.microsoft.com/office/drawing/2014/main" id="{9C06E2C1-171F-27F9-A230-05B617ABDA68}"/>
              </a:ext>
            </a:extLst>
          </p:cNvPr>
          <p:cNvSpPr>
            <a:spLocks noGrp="1"/>
          </p:cNvSpPr>
          <p:nvPr>
            <p:ph type="ftr" sz="quarter" idx="3"/>
          </p:nvPr>
        </p:nvSpPr>
        <p:spPr>
          <a:xfrm>
            <a:off x="518465" y="6098651"/>
            <a:ext cx="10676972" cy="50243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Tw Cen MT" panose="020B0602020104020603"/>
              </a:rPr>
              <a:t>Source: </a:t>
            </a:r>
            <a:r>
              <a:rPr lang="en-GB">
                <a:latin typeface="Tw Cen MT" panose="020B0602020104020603"/>
              </a:rPr>
              <a:t>Q18. We Are Undefeatable is exploring different ways it could support people with long term health conditions to become more active in a way that works for them. How useful, or not, do you think each of the following would be? Base: Health and social care professionals (n=339), Charity/voluntary professionals (n=63), Sport &amp; physical activity professionals (n=117), Government professionals (n=71).</a:t>
            </a:r>
            <a:endParaRPr lang="en-US">
              <a:latin typeface="Tw Cen MT" panose="020B0602020104020603"/>
            </a:endParaRPr>
          </a:p>
        </p:txBody>
      </p:sp>
      <p:cxnSp>
        <p:nvCxnSpPr>
          <p:cNvPr id="27" name="Straight Connector 26">
            <a:extLst>
              <a:ext uri="{FF2B5EF4-FFF2-40B4-BE49-F238E27FC236}">
                <a16:creationId xmlns:a16="http://schemas.microsoft.com/office/drawing/2014/main" id="{03D25F27-D98D-E2A9-E120-429AB2D08E54}"/>
              </a:ext>
            </a:extLst>
          </p:cNvPr>
          <p:cNvCxnSpPr>
            <a:cxnSpLocks/>
          </p:cNvCxnSpPr>
          <p:nvPr/>
        </p:nvCxnSpPr>
        <p:spPr>
          <a:xfrm>
            <a:off x="8132902" y="1441433"/>
            <a:ext cx="0" cy="38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BBABA0-40AF-B173-5B3D-0AEB90569F53}"/>
              </a:ext>
            </a:extLst>
          </p:cNvPr>
          <p:cNvCxnSpPr>
            <a:cxnSpLocks/>
          </p:cNvCxnSpPr>
          <p:nvPr/>
        </p:nvCxnSpPr>
        <p:spPr>
          <a:xfrm>
            <a:off x="9609089" y="1441433"/>
            <a:ext cx="0" cy="385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F89DC4-3AFE-3F82-948F-C4A3496D0FB4}"/>
              </a:ext>
            </a:extLst>
          </p:cNvPr>
          <p:cNvCxnSpPr>
            <a:cxnSpLocks/>
          </p:cNvCxnSpPr>
          <p:nvPr/>
        </p:nvCxnSpPr>
        <p:spPr>
          <a:xfrm>
            <a:off x="11085277" y="1441433"/>
            <a:ext cx="0" cy="3852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Google Shape;407;p49">
            <a:extLst>
              <a:ext uri="{FF2B5EF4-FFF2-40B4-BE49-F238E27FC236}">
                <a16:creationId xmlns:a16="http://schemas.microsoft.com/office/drawing/2014/main" id="{3EA8EC76-E6DA-8382-FBCC-0DC5AA43CDA7}"/>
              </a:ext>
            </a:extLst>
          </p:cNvPr>
          <p:cNvSpPr txBox="1">
            <a:spLocks/>
          </p:cNvSpPr>
          <p:nvPr/>
        </p:nvSpPr>
        <p:spPr>
          <a:xfrm>
            <a:off x="5913120" y="1579620"/>
            <a:ext cx="1450002" cy="944373"/>
          </a:xfrm>
          <a:prstGeom prst="rect">
            <a:avLst/>
          </a:prstGeom>
          <a:solidFill>
            <a:srgbClr val="7DC4D9"/>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600" b="1" i="0" u="none" strike="noStrike" kern="1200" cap="none" spc="0" normalizeH="0" baseline="0" noProof="0">
                <a:ln>
                  <a:noFill/>
                </a:ln>
                <a:solidFill>
                  <a:srgbClr val="4B00A3"/>
                </a:solidFill>
                <a:effectLst/>
                <a:uLnTx/>
                <a:uFillTx/>
                <a:latin typeface="Tw Cen MT" panose="020B0602020104020603"/>
                <a:cs typeface="Arial"/>
                <a:sym typeface="Nunito"/>
              </a:rPr>
              <a:t>Health &amp; social care</a:t>
            </a:r>
            <a:endParaRPr kumimoji="0" lang="en-US" sz="1600" b="0" i="0" u="none" strike="noStrike" kern="1200" cap="none" spc="0" normalizeH="0" baseline="0" noProof="0">
              <a:ln>
                <a:noFill/>
              </a:ln>
              <a:solidFill>
                <a:srgbClr val="4B00A3"/>
              </a:solidFill>
              <a:effectLst/>
              <a:uLnTx/>
              <a:uFillTx/>
              <a:latin typeface="Tw Cen MT" panose="020B0602020104020603"/>
              <a:cs typeface="Arial"/>
              <a:sym typeface="Arial"/>
            </a:endParaRPr>
          </a:p>
        </p:txBody>
      </p:sp>
      <p:sp>
        <p:nvSpPr>
          <p:cNvPr id="31" name="Oval 30">
            <a:extLst>
              <a:ext uri="{FF2B5EF4-FFF2-40B4-BE49-F238E27FC236}">
                <a16:creationId xmlns:a16="http://schemas.microsoft.com/office/drawing/2014/main" id="{C2DCA572-DB2A-BB5D-B9AA-CBAFE0DD67C1}"/>
              </a:ext>
            </a:extLst>
          </p:cNvPr>
          <p:cNvSpPr>
            <a:spLocks noChangeAspect="1"/>
          </p:cNvSpPr>
          <p:nvPr/>
        </p:nvSpPr>
        <p:spPr>
          <a:xfrm>
            <a:off x="7816858" y="809346"/>
            <a:ext cx="632088" cy="632088"/>
          </a:xfrm>
          <a:prstGeom prst="ellipse">
            <a:avLst/>
          </a:prstGeom>
          <a:solidFill>
            <a:srgbClr val="4B00A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1</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st</a:t>
            </a:r>
          </a:p>
        </p:txBody>
      </p:sp>
      <p:sp>
        <p:nvSpPr>
          <p:cNvPr id="32" name="Google Shape;407;p49">
            <a:extLst>
              <a:ext uri="{FF2B5EF4-FFF2-40B4-BE49-F238E27FC236}">
                <a16:creationId xmlns:a16="http://schemas.microsoft.com/office/drawing/2014/main" id="{27F27DE4-8FF0-7145-AF3B-96B0614CB8D4}"/>
              </a:ext>
            </a:extLst>
          </p:cNvPr>
          <p:cNvSpPr txBox="1">
            <a:spLocks/>
          </p:cNvSpPr>
          <p:nvPr/>
        </p:nvSpPr>
        <p:spPr>
          <a:xfrm>
            <a:off x="5913120" y="2773802"/>
            <a:ext cx="1450002" cy="944373"/>
          </a:xfrm>
          <a:prstGeom prst="rect">
            <a:avLst/>
          </a:prstGeom>
          <a:solidFill>
            <a:srgbClr val="7DC4D9"/>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lang="en-GB" sz="1600" b="1">
                <a:solidFill>
                  <a:srgbClr val="4B00A3"/>
                </a:solidFill>
                <a:latin typeface="Tw Cen MT" panose="020B0602020104020603"/>
                <a:sym typeface="Nunito"/>
              </a:rPr>
              <a:t>Charity / voluntary</a:t>
            </a:r>
            <a:endParaRPr kumimoji="0" lang="en-US" sz="1600" b="0" i="0" u="none" strike="noStrike" kern="1200" cap="none" spc="0" normalizeH="0" baseline="0" noProof="0">
              <a:ln>
                <a:noFill/>
              </a:ln>
              <a:solidFill>
                <a:srgbClr val="4B00A3"/>
              </a:solidFill>
              <a:effectLst/>
              <a:uLnTx/>
              <a:uFillTx/>
              <a:latin typeface="Tw Cen MT" panose="020B0602020104020603"/>
              <a:cs typeface="Arial"/>
              <a:sym typeface="Arial"/>
            </a:endParaRPr>
          </a:p>
        </p:txBody>
      </p:sp>
      <p:sp>
        <p:nvSpPr>
          <p:cNvPr id="33" name="Oval 32">
            <a:extLst>
              <a:ext uri="{FF2B5EF4-FFF2-40B4-BE49-F238E27FC236}">
                <a16:creationId xmlns:a16="http://schemas.microsoft.com/office/drawing/2014/main" id="{4C3D49E7-AFA8-3FF2-1F8B-F99095B42AF6}"/>
              </a:ext>
            </a:extLst>
          </p:cNvPr>
          <p:cNvSpPr>
            <a:spLocks noChangeAspect="1"/>
          </p:cNvSpPr>
          <p:nvPr/>
        </p:nvSpPr>
        <p:spPr>
          <a:xfrm>
            <a:off x="9293045" y="809346"/>
            <a:ext cx="632088" cy="632088"/>
          </a:xfrm>
          <a:prstGeom prst="ellipse">
            <a:avLst/>
          </a:prstGeom>
          <a:solidFill>
            <a:srgbClr val="4B00A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2</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nd</a:t>
            </a:r>
          </a:p>
        </p:txBody>
      </p:sp>
      <p:sp>
        <p:nvSpPr>
          <p:cNvPr id="34" name="Google Shape;407;p49">
            <a:extLst>
              <a:ext uri="{FF2B5EF4-FFF2-40B4-BE49-F238E27FC236}">
                <a16:creationId xmlns:a16="http://schemas.microsoft.com/office/drawing/2014/main" id="{4DBFB03D-8849-95A1-4CBC-5A779919F588}"/>
              </a:ext>
            </a:extLst>
          </p:cNvPr>
          <p:cNvSpPr txBox="1">
            <a:spLocks/>
          </p:cNvSpPr>
          <p:nvPr/>
        </p:nvSpPr>
        <p:spPr>
          <a:xfrm>
            <a:off x="5913119" y="3931617"/>
            <a:ext cx="1450002" cy="944373"/>
          </a:xfrm>
          <a:prstGeom prst="rect">
            <a:avLst/>
          </a:prstGeom>
          <a:solidFill>
            <a:srgbClr val="7DC4D9"/>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lang="en-GB" sz="1600" b="1">
                <a:solidFill>
                  <a:srgbClr val="4B00A3"/>
                </a:solidFill>
                <a:latin typeface="Tw Cen MT" panose="020B0602020104020603"/>
                <a:sym typeface="Nunito"/>
              </a:rPr>
              <a:t>Sport &amp; PA</a:t>
            </a:r>
            <a:endParaRPr kumimoji="0" lang="en-US" sz="1600" b="0" i="0" u="none" strike="noStrike" kern="1200" cap="none" spc="0" normalizeH="0" baseline="0" noProof="0">
              <a:ln>
                <a:noFill/>
              </a:ln>
              <a:solidFill>
                <a:srgbClr val="4B00A3"/>
              </a:solidFill>
              <a:effectLst/>
              <a:uLnTx/>
              <a:uFillTx/>
              <a:latin typeface="Tw Cen MT" panose="020B0602020104020603"/>
              <a:cs typeface="Arial"/>
              <a:sym typeface="Arial"/>
            </a:endParaRPr>
          </a:p>
        </p:txBody>
      </p:sp>
      <p:sp>
        <p:nvSpPr>
          <p:cNvPr id="35" name="Oval 34">
            <a:extLst>
              <a:ext uri="{FF2B5EF4-FFF2-40B4-BE49-F238E27FC236}">
                <a16:creationId xmlns:a16="http://schemas.microsoft.com/office/drawing/2014/main" id="{D3DC65C0-19FB-6EFA-2E3D-80517F392811}"/>
              </a:ext>
            </a:extLst>
          </p:cNvPr>
          <p:cNvSpPr>
            <a:spLocks noChangeAspect="1"/>
          </p:cNvSpPr>
          <p:nvPr/>
        </p:nvSpPr>
        <p:spPr>
          <a:xfrm>
            <a:off x="10769233" y="809346"/>
            <a:ext cx="632088" cy="632088"/>
          </a:xfrm>
          <a:prstGeom prst="ellipse">
            <a:avLst/>
          </a:prstGeom>
          <a:solidFill>
            <a:srgbClr val="4B00A3"/>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3</a:t>
            </a:r>
            <a:r>
              <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rPr>
              <a:t>rd</a:t>
            </a:r>
            <a:r>
              <a:rPr kumimoji="0" lang="en-GB" sz="1600" b="1" i="0" u="none" strike="noStrike" kern="1200" cap="none" spc="0" normalizeH="0" baseline="0" noProof="0">
                <a:ln>
                  <a:noFill/>
                </a:ln>
                <a:solidFill>
                  <a:srgbClr val="FFFFFF"/>
                </a:solidFill>
                <a:effectLst/>
                <a:uLnTx/>
                <a:uFillTx/>
                <a:latin typeface="Tw Cen MT" panose="020B0602020104020603"/>
                <a:ea typeface="+mn-ea"/>
                <a:cs typeface="+mn-cs"/>
              </a:rPr>
              <a:t> </a:t>
            </a:r>
            <a:endParaRPr kumimoji="0" lang="en-GB" sz="1600" b="1" i="0" u="none" strike="noStrike" kern="1200" cap="none" spc="0" normalizeH="0" baseline="30000" noProof="0">
              <a:ln>
                <a:noFill/>
              </a:ln>
              <a:solidFill>
                <a:srgbClr val="FFFFFF"/>
              </a:solidFill>
              <a:effectLst/>
              <a:uLnTx/>
              <a:uFillTx/>
              <a:latin typeface="Tw Cen MT" panose="020B0602020104020603"/>
              <a:ea typeface="+mn-ea"/>
              <a:cs typeface="+mn-cs"/>
            </a:endParaRPr>
          </a:p>
        </p:txBody>
      </p:sp>
      <p:sp>
        <p:nvSpPr>
          <p:cNvPr id="36" name="Google Shape;407;p49">
            <a:extLst>
              <a:ext uri="{FF2B5EF4-FFF2-40B4-BE49-F238E27FC236}">
                <a16:creationId xmlns:a16="http://schemas.microsoft.com/office/drawing/2014/main" id="{095385EC-7E9B-DFF9-22D7-8C472FCC258A}"/>
              </a:ext>
            </a:extLst>
          </p:cNvPr>
          <p:cNvSpPr txBox="1">
            <a:spLocks/>
          </p:cNvSpPr>
          <p:nvPr/>
        </p:nvSpPr>
        <p:spPr>
          <a:xfrm>
            <a:off x="7460150" y="1579620"/>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Printable resources to share with people with LTHCs </a:t>
            </a:r>
          </a:p>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b="1" i="0" u="none" strike="noStrike" kern="1200" cap="none" spc="0" normalizeH="0" baseline="0" noProof="0">
                <a:ln>
                  <a:noFill/>
                </a:ln>
                <a:solidFill>
                  <a:srgbClr val="454341"/>
                </a:solidFill>
                <a:effectLst/>
                <a:uLnTx/>
                <a:uFillTx/>
                <a:latin typeface="Tw Cen MT" panose="020B0602020104020603"/>
                <a:cs typeface="Arial"/>
                <a:sym typeface="Nunito"/>
              </a:rPr>
              <a:t>42%</a:t>
            </a:r>
            <a:endParaRPr kumimoji="0" lang="en-US" sz="1100" b="1"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7" name="Google Shape;407;p49">
            <a:extLst>
              <a:ext uri="{FF2B5EF4-FFF2-40B4-BE49-F238E27FC236}">
                <a16:creationId xmlns:a16="http://schemas.microsoft.com/office/drawing/2014/main" id="{58B1AA63-802D-C857-5FBE-8D42094FDF9D}"/>
              </a:ext>
            </a:extLst>
          </p:cNvPr>
          <p:cNvSpPr txBox="1">
            <a:spLocks/>
          </p:cNvSpPr>
          <p:nvPr/>
        </p:nvSpPr>
        <p:spPr>
          <a:xfrm>
            <a:off x="8936337" y="1579620"/>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Printable assets to display in clinical spaces to promote physical activity </a:t>
            </a:r>
          </a:p>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b="1" i="0" u="none" strike="noStrike" kern="1200" cap="none" spc="0" normalizeH="0" baseline="0" noProof="0">
                <a:ln>
                  <a:noFill/>
                </a:ln>
                <a:solidFill>
                  <a:srgbClr val="454341"/>
                </a:solidFill>
                <a:effectLst/>
                <a:uLnTx/>
                <a:uFillTx/>
                <a:latin typeface="Tw Cen MT" panose="020B0602020104020603"/>
                <a:cs typeface="Arial"/>
                <a:sym typeface="Nunito"/>
              </a:rPr>
              <a:t>42%</a:t>
            </a:r>
            <a:endParaRPr kumimoji="0" lang="en-US" sz="1100" b="1"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8" name="Google Shape;407;p49">
            <a:extLst>
              <a:ext uri="{FF2B5EF4-FFF2-40B4-BE49-F238E27FC236}">
                <a16:creationId xmlns:a16="http://schemas.microsoft.com/office/drawing/2014/main" id="{602F6E97-7CC9-6CF3-F273-4E1460FD5603}"/>
              </a:ext>
            </a:extLst>
          </p:cNvPr>
          <p:cNvSpPr txBox="1">
            <a:spLocks/>
          </p:cNvSpPr>
          <p:nvPr/>
        </p:nvSpPr>
        <p:spPr>
          <a:xfrm>
            <a:off x="10412525" y="1579620"/>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Research to make the case to prioritise physical activity for people with LTHCs </a:t>
            </a:r>
            <a:r>
              <a:rPr kumimoji="0" lang="en-GB" sz="1100" b="1" i="0" u="none" strike="noStrike" kern="1200" cap="none" spc="0" normalizeH="0" baseline="0" noProof="0">
                <a:ln>
                  <a:noFill/>
                </a:ln>
                <a:solidFill>
                  <a:srgbClr val="454341"/>
                </a:solidFill>
                <a:effectLst/>
                <a:uLnTx/>
                <a:uFillTx/>
                <a:latin typeface="Tw Cen MT" panose="020B0602020104020603"/>
                <a:cs typeface="Arial"/>
                <a:sym typeface="Nunito"/>
              </a:rPr>
              <a:t>41%</a:t>
            </a:r>
            <a:endParaRPr kumimoji="0" lang="en-US" sz="11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39" name="Google Shape;407;p49">
            <a:extLst>
              <a:ext uri="{FF2B5EF4-FFF2-40B4-BE49-F238E27FC236}">
                <a16:creationId xmlns:a16="http://schemas.microsoft.com/office/drawing/2014/main" id="{B017631C-82A8-0A7F-BDA6-F863204CDFF9}"/>
              </a:ext>
            </a:extLst>
          </p:cNvPr>
          <p:cNvSpPr txBox="1">
            <a:spLocks/>
          </p:cNvSpPr>
          <p:nvPr/>
        </p:nvSpPr>
        <p:spPr>
          <a:xfrm>
            <a:off x="7460150" y="2773802"/>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Comms guidance for promoting physical activity to people with LTHCs</a:t>
            </a:r>
          </a:p>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b="1" i="0" u="none" strike="noStrike" kern="1200" cap="none" spc="0" normalizeH="0" baseline="0" noProof="0">
                <a:ln>
                  <a:noFill/>
                </a:ln>
                <a:solidFill>
                  <a:srgbClr val="454341"/>
                </a:solidFill>
                <a:effectLst/>
                <a:uLnTx/>
                <a:uFillTx/>
                <a:latin typeface="Tw Cen MT" panose="020B0602020104020603"/>
                <a:cs typeface="Arial"/>
                <a:sym typeface="Nunito"/>
              </a:rPr>
              <a:t>63%</a:t>
            </a:r>
            <a:endParaRPr kumimoji="0" lang="en-US" sz="1100" b="1"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0" name="Google Shape;407;p49">
            <a:extLst>
              <a:ext uri="{FF2B5EF4-FFF2-40B4-BE49-F238E27FC236}">
                <a16:creationId xmlns:a16="http://schemas.microsoft.com/office/drawing/2014/main" id="{9713960E-1A41-9E5E-0098-44BF4B5C625F}"/>
              </a:ext>
            </a:extLst>
          </p:cNvPr>
          <p:cNvSpPr txBox="1">
            <a:spLocks/>
          </p:cNvSpPr>
          <p:nvPr/>
        </p:nvSpPr>
        <p:spPr>
          <a:xfrm>
            <a:off x="8936337" y="2773802"/>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Research to make the case to prioritise physical activity for people with LTHCs </a:t>
            </a:r>
            <a:r>
              <a:rPr kumimoji="0" lang="en-GB" sz="1100" b="1" i="0" u="none" strike="noStrike" kern="1200" cap="none" spc="0" normalizeH="0" baseline="0" noProof="0">
                <a:ln>
                  <a:noFill/>
                </a:ln>
                <a:solidFill>
                  <a:srgbClr val="454341"/>
                </a:solidFill>
                <a:effectLst/>
                <a:uLnTx/>
                <a:uFillTx/>
                <a:latin typeface="Tw Cen MT" panose="020B0602020104020603"/>
                <a:cs typeface="Arial"/>
                <a:sym typeface="Nunito"/>
              </a:rPr>
              <a:t>59%</a:t>
            </a:r>
            <a:endParaRPr kumimoji="0" lang="en-US" sz="11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1" name="Google Shape;407;p49">
            <a:extLst>
              <a:ext uri="{FF2B5EF4-FFF2-40B4-BE49-F238E27FC236}">
                <a16:creationId xmlns:a16="http://schemas.microsoft.com/office/drawing/2014/main" id="{981E1B6C-5B32-DF41-3AAA-56A477F6E6F1}"/>
              </a:ext>
            </a:extLst>
          </p:cNvPr>
          <p:cNvSpPr txBox="1">
            <a:spLocks/>
          </p:cNvSpPr>
          <p:nvPr/>
        </p:nvSpPr>
        <p:spPr>
          <a:xfrm>
            <a:off x="10412525" y="2773802"/>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Comms assets that can be tailored to your organisation or role</a:t>
            </a:r>
          </a:p>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lang="en-GB" sz="1100" b="1">
                <a:solidFill>
                  <a:srgbClr val="454341"/>
                </a:solidFill>
                <a:latin typeface="Tw Cen MT" panose="020B0602020104020603"/>
                <a:sym typeface="Nunito"/>
              </a:rPr>
              <a:t>57%</a:t>
            </a:r>
            <a:endParaRPr kumimoji="0" lang="en-US" sz="1100" b="1"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2" name="Google Shape;407;p49">
            <a:extLst>
              <a:ext uri="{FF2B5EF4-FFF2-40B4-BE49-F238E27FC236}">
                <a16:creationId xmlns:a16="http://schemas.microsoft.com/office/drawing/2014/main" id="{7AF21B79-6564-7E01-61B7-7E2754791621}"/>
              </a:ext>
            </a:extLst>
          </p:cNvPr>
          <p:cNvSpPr txBox="1">
            <a:spLocks/>
          </p:cNvSpPr>
          <p:nvPr/>
        </p:nvSpPr>
        <p:spPr>
          <a:xfrm>
            <a:off x="7460150" y="3931617"/>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Research to make the case to prioritise physical activity for people with LTHCs </a:t>
            </a:r>
            <a:r>
              <a:rPr kumimoji="0" lang="en-GB" sz="1100" b="1" i="0" u="none" strike="noStrike" kern="1200" cap="none" spc="0" normalizeH="0" baseline="0" noProof="0">
                <a:ln>
                  <a:noFill/>
                </a:ln>
                <a:solidFill>
                  <a:srgbClr val="454341"/>
                </a:solidFill>
                <a:effectLst/>
                <a:uLnTx/>
                <a:uFillTx/>
                <a:latin typeface="Tw Cen MT" panose="020B0602020104020603"/>
                <a:cs typeface="Arial"/>
                <a:sym typeface="Nunito"/>
              </a:rPr>
              <a:t>56%</a:t>
            </a:r>
            <a:endParaRPr kumimoji="0" lang="en-US" sz="11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3" name="Google Shape;407;p49">
            <a:extLst>
              <a:ext uri="{FF2B5EF4-FFF2-40B4-BE49-F238E27FC236}">
                <a16:creationId xmlns:a16="http://schemas.microsoft.com/office/drawing/2014/main" id="{221C6DAC-F147-4315-1704-C71D10E1CAC2}"/>
              </a:ext>
            </a:extLst>
          </p:cNvPr>
          <p:cNvSpPr txBox="1">
            <a:spLocks/>
          </p:cNvSpPr>
          <p:nvPr/>
        </p:nvSpPr>
        <p:spPr>
          <a:xfrm>
            <a:off x="8936337" y="3931617"/>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Ways to connect with professionals to share info and be canvassed on opinion</a:t>
            </a:r>
          </a:p>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lang="en-GB" sz="1100" b="1">
                <a:solidFill>
                  <a:srgbClr val="454341"/>
                </a:solidFill>
                <a:latin typeface="Tw Cen MT" panose="020B0602020104020603"/>
                <a:sym typeface="Nunito"/>
              </a:rPr>
              <a:t>54%</a:t>
            </a:r>
            <a:endParaRPr kumimoji="0" lang="en-US" sz="1100" b="1"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4" name="Google Shape;407;p49">
            <a:extLst>
              <a:ext uri="{FF2B5EF4-FFF2-40B4-BE49-F238E27FC236}">
                <a16:creationId xmlns:a16="http://schemas.microsoft.com/office/drawing/2014/main" id="{597EA0AC-AA97-799F-9790-3A67E49434CC}"/>
              </a:ext>
            </a:extLst>
          </p:cNvPr>
          <p:cNvSpPr txBox="1">
            <a:spLocks/>
          </p:cNvSpPr>
          <p:nvPr/>
        </p:nvSpPr>
        <p:spPr>
          <a:xfrm>
            <a:off x="10412525" y="3931617"/>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Webinars to better understand physical activity for people with LTHCs</a:t>
            </a:r>
          </a:p>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lang="en-GB" sz="1100" b="1">
                <a:solidFill>
                  <a:srgbClr val="454341"/>
                </a:solidFill>
                <a:latin typeface="Tw Cen MT" panose="020B0602020104020603"/>
                <a:sym typeface="Nunito"/>
              </a:rPr>
              <a:t>54%</a:t>
            </a:r>
            <a:endParaRPr kumimoji="0" lang="en-US" sz="1100" b="1"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5" name="Google Shape;407;p49">
            <a:extLst>
              <a:ext uri="{FF2B5EF4-FFF2-40B4-BE49-F238E27FC236}">
                <a16:creationId xmlns:a16="http://schemas.microsoft.com/office/drawing/2014/main" id="{3C18751C-97A5-D16B-AAB6-C6791D5801B8}"/>
              </a:ext>
            </a:extLst>
          </p:cNvPr>
          <p:cNvSpPr txBox="1">
            <a:spLocks/>
          </p:cNvSpPr>
          <p:nvPr/>
        </p:nvSpPr>
        <p:spPr>
          <a:xfrm>
            <a:off x="5913119" y="5089432"/>
            <a:ext cx="1450002" cy="944373"/>
          </a:xfrm>
          <a:prstGeom prst="rect">
            <a:avLst/>
          </a:prstGeom>
          <a:solidFill>
            <a:srgbClr val="7DC4D9"/>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FFEB6B"/>
              </a:buClr>
              <a:buSzPts val="2800"/>
              <a:buFont typeface="Arial"/>
              <a:buNone/>
              <a:tabLst/>
              <a:defRPr/>
            </a:pPr>
            <a:r>
              <a:rPr kumimoji="0" lang="en-GB" sz="1600" b="1" i="0" u="none" strike="noStrike" kern="1200" cap="none" spc="0" normalizeH="0" baseline="0" noProof="0">
                <a:ln>
                  <a:noFill/>
                </a:ln>
                <a:solidFill>
                  <a:srgbClr val="4B00A3"/>
                </a:solidFill>
                <a:effectLst/>
                <a:uLnTx/>
                <a:uFillTx/>
                <a:latin typeface="Tw Cen MT" panose="020B0602020104020603"/>
                <a:cs typeface="Arial"/>
                <a:sym typeface="Nunito"/>
              </a:rPr>
              <a:t>Government</a:t>
            </a:r>
            <a:endParaRPr kumimoji="0" lang="en-US" sz="1600" b="0" i="0" u="none" strike="noStrike" kern="1200" cap="none" spc="0" normalizeH="0" baseline="0" noProof="0">
              <a:ln>
                <a:noFill/>
              </a:ln>
              <a:solidFill>
                <a:srgbClr val="4B00A3"/>
              </a:solidFill>
              <a:effectLst/>
              <a:uLnTx/>
              <a:uFillTx/>
              <a:latin typeface="Tw Cen MT" panose="020B0602020104020603"/>
              <a:cs typeface="Arial"/>
              <a:sym typeface="Arial"/>
            </a:endParaRPr>
          </a:p>
        </p:txBody>
      </p:sp>
      <p:sp>
        <p:nvSpPr>
          <p:cNvPr id="46" name="Google Shape;407;p49">
            <a:extLst>
              <a:ext uri="{FF2B5EF4-FFF2-40B4-BE49-F238E27FC236}">
                <a16:creationId xmlns:a16="http://schemas.microsoft.com/office/drawing/2014/main" id="{25FBBF01-3D3C-53E1-F340-9C4A056F3AA3}"/>
              </a:ext>
            </a:extLst>
          </p:cNvPr>
          <p:cNvSpPr txBox="1">
            <a:spLocks/>
          </p:cNvSpPr>
          <p:nvPr/>
        </p:nvSpPr>
        <p:spPr>
          <a:xfrm>
            <a:off x="7460150" y="5089432"/>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Comms guidance for promoting physical activity to people with LTHCs</a:t>
            </a:r>
          </a:p>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b="1" i="0" u="none" strike="noStrike" kern="1200" cap="none" spc="0" normalizeH="0" baseline="0" noProof="0">
                <a:ln>
                  <a:noFill/>
                </a:ln>
                <a:solidFill>
                  <a:srgbClr val="454341"/>
                </a:solidFill>
                <a:effectLst/>
                <a:uLnTx/>
                <a:uFillTx/>
                <a:latin typeface="Tw Cen MT" panose="020B0602020104020603"/>
                <a:cs typeface="Arial"/>
                <a:sym typeface="Nunito"/>
              </a:rPr>
              <a:t>56%</a:t>
            </a:r>
            <a:endParaRPr kumimoji="0" lang="en-US" sz="1100" b="1"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7" name="Google Shape;407;p49">
            <a:extLst>
              <a:ext uri="{FF2B5EF4-FFF2-40B4-BE49-F238E27FC236}">
                <a16:creationId xmlns:a16="http://schemas.microsoft.com/office/drawing/2014/main" id="{00C62BD7-3B72-5F77-40CB-4EAAE127B477}"/>
              </a:ext>
            </a:extLst>
          </p:cNvPr>
          <p:cNvSpPr txBox="1">
            <a:spLocks/>
          </p:cNvSpPr>
          <p:nvPr/>
        </p:nvSpPr>
        <p:spPr>
          <a:xfrm>
            <a:off x="8936337" y="5089432"/>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Case studies from organisations with successful physical activity initiatives</a:t>
            </a:r>
          </a:p>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lang="en-GB" sz="1100" b="1">
                <a:solidFill>
                  <a:srgbClr val="454341"/>
                </a:solidFill>
                <a:latin typeface="Tw Cen MT" panose="020B0602020104020603"/>
                <a:sym typeface="Nunito"/>
              </a:rPr>
              <a:t>49%</a:t>
            </a:r>
            <a:endParaRPr kumimoji="0" lang="en-US" sz="1100" b="1"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
        <p:nvSpPr>
          <p:cNvPr id="48" name="Google Shape;407;p49">
            <a:extLst>
              <a:ext uri="{FF2B5EF4-FFF2-40B4-BE49-F238E27FC236}">
                <a16:creationId xmlns:a16="http://schemas.microsoft.com/office/drawing/2014/main" id="{430D55C4-1FBE-27FC-94A2-8FCB99CA4C2E}"/>
              </a:ext>
            </a:extLst>
          </p:cNvPr>
          <p:cNvSpPr txBox="1">
            <a:spLocks/>
          </p:cNvSpPr>
          <p:nvPr/>
        </p:nvSpPr>
        <p:spPr>
          <a:xfrm>
            <a:off x="10412525" y="5089432"/>
            <a:ext cx="1345505" cy="944373"/>
          </a:xfrm>
          <a:prstGeom prst="rect">
            <a:avLst/>
          </a:prstGeom>
          <a:solidFill>
            <a:schemeClr val="bg1"/>
          </a:solidFill>
          <a:ln>
            <a:solidFill>
              <a:schemeClr val="bg1">
                <a:lumMod val="85000"/>
              </a:schemeClr>
            </a:solidFill>
          </a:ln>
          <a:effectLst>
            <a:outerShdw blurRad="25400" dist="38100" dir="2700000" algn="tl" rotWithShape="0">
              <a:prstClr val="black">
                <a:alpha val="40000"/>
              </a:prstClr>
            </a:outerShdw>
          </a:effectLst>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ts val="1200"/>
              </a:lnSpc>
              <a:spcBef>
                <a:spcPts val="0"/>
              </a:spcBef>
              <a:spcAft>
                <a:spcPts val="0"/>
              </a:spcAft>
              <a:buClr>
                <a:srgbClr val="FFEB6B"/>
              </a:buClr>
              <a:buSzPts val="2800"/>
              <a:buFont typeface="Arial"/>
              <a:buNone/>
              <a:tabLst/>
              <a:defRPr/>
            </a:pPr>
            <a:r>
              <a:rPr kumimoji="0" lang="en-GB" sz="1100" i="0" u="none" strike="noStrike" kern="1200" cap="none" spc="0" normalizeH="0" baseline="0" noProof="0">
                <a:ln>
                  <a:noFill/>
                </a:ln>
                <a:solidFill>
                  <a:srgbClr val="454341"/>
                </a:solidFill>
                <a:effectLst/>
                <a:uLnTx/>
                <a:uFillTx/>
                <a:latin typeface="Tw Cen MT" panose="020B0602020104020603"/>
                <a:cs typeface="Arial"/>
                <a:sym typeface="Nunito"/>
              </a:rPr>
              <a:t>Research to make the case to prioritise physical activity for people with LTHCs </a:t>
            </a:r>
            <a:r>
              <a:rPr kumimoji="0" lang="en-GB" sz="1100" b="1" i="0" u="none" strike="noStrike" kern="1200" cap="none" spc="0" normalizeH="0" baseline="0" noProof="0">
                <a:ln>
                  <a:noFill/>
                </a:ln>
                <a:solidFill>
                  <a:srgbClr val="454341"/>
                </a:solidFill>
                <a:effectLst/>
                <a:uLnTx/>
                <a:uFillTx/>
                <a:latin typeface="Tw Cen MT" panose="020B0602020104020603"/>
                <a:cs typeface="Arial"/>
                <a:sym typeface="Nunito"/>
              </a:rPr>
              <a:t>48%</a:t>
            </a:r>
            <a:endParaRPr kumimoji="0" lang="en-US" sz="1100" i="0" u="none" strike="noStrike" kern="1200" cap="none" spc="0" normalizeH="0" baseline="0" noProof="0">
              <a:ln>
                <a:noFill/>
              </a:ln>
              <a:solidFill>
                <a:srgbClr val="454341"/>
              </a:solidFill>
              <a:effectLst/>
              <a:uLnTx/>
              <a:uFillTx/>
              <a:latin typeface="Tw Cen MT" panose="020B0602020104020603"/>
              <a:cs typeface="Arial"/>
              <a:sym typeface="Arial"/>
            </a:endParaRPr>
          </a:p>
        </p:txBody>
      </p:sp>
    </p:spTree>
    <p:extLst>
      <p:ext uri="{BB962C8B-B14F-4D97-AF65-F5344CB8AC3E}">
        <p14:creationId xmlns:p14="http://schemas.microsoft.com/office/powerpoint/2010/main" val="337133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C690BF9-F435-8D77-ED85-DADAD6648427}"/>
              </a:ext>
            </a:extLst>
          </p:cNvPr>
          <p:cNvSpPr/>
          <p:nvPr/>
        </p:nvSpPr>
        <p:spPr>
          <a:xfrm>
            <a:off x="5880991" y="1398020"/>
            <a:ext cx="5280837" cy="4665430"/>
          </a:xfrm>
          <a:prstGeom prst="roundRect">
            <a:avLst>
              <a:gd name="adj" fmla="val 0"/>
            </a:avLst>
          </a:prstGeom>
          <a:solidFill>
            <a:schemeClr val="bg1"/>
          </a:solidFill>
          <a:ln w="6350">
            <a:solidFill>
              <a:srgbClr val="D8EEF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1" err="1"/>
          </a:p>
        </p:txBody>
      </p:sp>
      <p:sp>
        <p:nvSpPr>
          <p:cNvPr id="2" name="Rectangle: Rounded Corners 1">
            <a:extLst>
              <a:ext uri="{FF2B5EF4-FFF2-40B4-BE49-F238E27FC236}">
                <a16:creationId xmlns:a16="http://schemas.microsoft.com/office/drawing/2014/main" id="{CECEE650-89DC-0D48-A69D-A04A79EB29C0}"/>
              </a:ext>
            </a:extLst>
          </p:cNvPr>
          <p:cNvSpPr/>
          <p:nvPr/>
        </p:nvSpPr>
        <p:spPr>
          <a:xfrm>
            <a:off x="474926" y="1398021"/>
            <a:ext cx="5280837" cy="4665430"/>
          </a:xfrm>
          <a:prstGeom prst="roundRect">
            <a:avLst>
              <a:gd name="adj" fmla="val 0"/>
            </a:avLst>
          </a:prstGeom>
          <a:solidFill>
            <a:schemeClr val="bg1"/>
          </a:solidFill>
          <a:ln w="6350">
            <a:solidFill>
              <a:srgbClr val="D8EEF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1" err="1"/>
          </a:p>
        </p:txBody>
      </p:sp>
      <p:sp>
        <p:nvSpPr>
          <p:cNvPr id="3" name="Title 2">
            <a:extLst>
              <a:ext uri="{FF2B5EF4-FFF2-40B4-BE49-F238E27FC236}">
                <a16:creationId xmlns:a16="http://schemas.microsoft.com/office/drawing/2014/main" id="{4A7605B0-4502-CADF-322C-92D90735E576}"/>
              </a:ext>
            </a:extLst>
          </p:cNvPr>
          <p:cNvSpPr>
            <a:spLocks noGrp="1"/>
          </p:cNvSpPr>
          <p:nvPr>
            <p:ph type="title"/>
          </p:nvPr>
        </p:nvSpPr>
        <p:spPr/>
        <p:txBody>
          <a:bodyPr/>
          <a:lstStyle/>
          <a:p>
            <a:r>
              <a:rPr lang="en-GB">
                <a:solidFill>
                  <a:srgbClr val="004C74"/>
                </a:solidFill>
                <a:ea typeface="SimSun"/>
              </a:rPr>
              <a:t>FREE RESOURCES</a:t>
            </a:r>
            <a:endParaRPr lang="en-US">
              <a:solidFill>
                <a:srgbClr val="004C74"/>
              </a:solidFill>
            </a:endParaRPr>
          </a:p>
        </p:txBody>
      </p:sp>
      <p:sp>
        <p:nvSpPr>
          <p:cNvPr id="8" name="Google Shape;407;p49">
            <a:extLst>
              <a:ext uri="{FF2B5EF4-FFF2-40B4-BE49-F238E27FC236}">
                <a16:creationId xmlns:a16="http://schemas.microsoft.com/office/drawing/2014/main" id="{20C8C4C9-93D4-CD76-FAE4-A71C604F5E6A}"/>
              </a:ext>
            </a:extLst>
          </p:cNvPr>
          <p:cNvSpPr txBox="1">
            <a:spLocks/>
          </p:cNvSpPr>
          <p:nvPr/>
        </p:nvSpPr>
        <p:spPr>
          <a:xfrm>
            <a:off x="636739" y="1364154"/>
            <a:ext cx="4935826" cy="1471511"/>
          </a:xfrm>
          <a:prstGeom prst="rect">
            <a:avLst/>
          </a:prstGeom>
          <a:noFill/>
          <a:ln>
            <a:noFill/>
          </a:ln>
        </p:spPr>
        <p:txBody>
          <a:bodyPr spcFirstLastPara="1" wrap="square" lIns="180000" tIns="180000" rIns="180000" bIns="180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2400">
                <a:solidFill>
                  <a:schemeClr val="accent1"/>
                </a:solidFill>
                <a:latin typeface="+mj-lt"/>
                <a:sym typeface="Nunito"/>
              </a:rPr>
              <a:t>Find and share the full 48-page pdf report, exec summary &amp; infographic:</a:t>
            </a:r>
          </a:p>
          <a:p>
            <a:pPr algn="ctr"/>
            <a:r>
              <a:rPr lang="en-GB" sz="2400">
                <a:solidFill>
                  <a:schemeClr val="accent1"/>
                </a:solidFill>
                <a:latin typeface="+mj-lt"/>
                <a:hlinkClick r:id="rId2" action="ppaction://hlinkfile"/>
              </a:rPr>
              <a:t>weareundefeatable.co.uk/big-talk  </a:t>
            </a:r>
            <a:endParaRPr lang="en-GB" sz="2400">
              <a:solidFill>
                <a:schemeClr val="accent1"/>
              </a:solidFill>
              <a:latin typeface="+mj-lt"/>
            </a:endParaRPr>
          </a:p>
        </p:txBody>
      </p:sp>
      <p:pic>
        <p:nvPicPr>
          <p:cNvPr id="18" name="Picture 17">
            <a:extLst>
              <a:ext uri="{FF2B5EF4-FFF2-40B4-BE49-F238E27FC236}">
                <a16:creationId xmlns:a16="http://schemas.microsoft.com/office/drawing/2014/main" id="{B99F35E1-628E-9496-782B-81EEA3EAC28B}"/>
              </a:ext>
            </a:extLst>
          </p:cNvPr>
          <p:cNvPicPr>
            <a:picLocks noChangeAspect="1"/>
          </p:cNvPicPr>
          <p:nvPr/>
        </p:nvPicPr>
        <p:blipFill>
          <a:blip r:embed="rId3"/>
          <a:stretch>
            <a:fillRect/>
          </a:stretch>
        </p:blipFill>
        <p:spPr>
          <a:xfrm>
            <a:off x="959395" y="2912006"/>
            <a:ext cx="1595724" cy="2267178"/>
          </a:xfrm>
          <a:prstGeom prst="rect">
            <a:avLst/>
          </a:prstGeom>
        </p:spPr>
      </p:pic>
      <p:pic>
        <p:nvPicPr>
          <p:cNvPr id="20" name="Picture 19">
            <a:extLst>
              <a:ext uri="{FF2B5EF4-FFF2-40B4-BE49-F238E27FC236}">
                <a16:creationId xmlns:a16="http://schemas.microsoft.com/office/drawing/2014/main" id="{22511FE5-9195-7068-9F5D-D9828D534070}"/>
              </a:ext>
            </a:extLst>
          </p:cNvPr>
          <p:cNvPicPr>
            <a:picLocks noChangeAspect="1"/>
          </p:cNvPicPr>
          <p:nvPr/>
        </p:nvPicPr>
        <p:blipFill>
          <a:blip r:embed="rId4"/>
          <a:stretch>
            <a:fillRect/>
          </a:stretch>
        </p:blipFill>
        <p:spPr>
          <a:xfrm>
            <a:off x="2678863" y="2912005"/>
            <a:ext cx="1070216" cy="2830545"/>
          </a:xfrm>
          <a:prstGeom prst="rect">
            <a:avLst/>
          </a:prstGeom>
        </p:spPr>
      </p:pic>
      <p:pic>
        <p:nvPicPr>
          <p:cNvPr id="22" name="Picture 21">
            <a:extLst>
              <a:ext uri="{FF2B5EF4-FFF2-40B4-BE49-F238E27FC236}">
                <a16:creationId xmlns:a16="http://schemas.microsoft.com/office/drawing/2014/main" id="{E72D4E42-2F29-7CD3-A375-AD798C75BA0E}"/>
              </a:ext>
            </a:extLst>
          </p:cNvPr>
          <p:cNvPicPr>
            <a:picLocks noChangeAspect="1"/>
          </p:cNvPicPr>
          <p:nvPr/>
        </p:nvPicPr>
        <p:blipFill>
          <a:blip r:embed="rId5"/>
          <a:stretch>
            <a:fillRect/>
          </a:stretch>
        </p:blipFill>
        <p:spPr>
          <a:xfrm>
            <a:off x="3841564" y="2912006"/>
            <a:ext cx="1300742" cy="1803052"/>
          </a:xfrm>
          <a:prstGeom prst="rect">
            <a:avLst/>
          </a:prstGeom>
        </p:spPr>
      </p:pic>
      <p:sp>
        <p:nvSpPr>
          <p:cNvPr id="23" name="Google Shape;407;p49">
            <a:extLst>
              <a:ext uri="{FF2B5EF4-FFF2-40B4-BE49-F238E27FC236}">
                <a16:creationId xmlns:a16="http://schemas.microsoft.com/office/drawing/2014/main" id="{B7AE25EC-11AD-05B7-4A36-0894B331843C}"/>
              </a:ext>
            </a:extLst>
          </p:cNvPr>
          <p:cNvSpPr txBox="1">
            <a:spLocks/>
          </p:cNvSpPr>
          <p:nvPr/>
        </p:nvSpPr>
        <p:spPr>
          <a:xfrm>
            <a:off x="6060504" y="1364154"/>
            <a:ext cx="4935826" cy="1840843"/>
          </a:xfrm>
          <a:prstGeom prst="rect">
            <a:avLst/>
          </a:prstGeom>
          <a:noFill/>
          <a:ln>
            <a:noFill/>
          </a:ln>
        </p:spPr>
        <p:txBody>
          <a:bodyPr spcFirstLastPara="1" wrap="square" lIns="180000" tIns="180000" rIns="180000" bIns="180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2400">
                <a:solidFill>
                  <a:schemeClr val="accent1"/>
                </a:solidFill>
                <a:latin typeface="TW Cen MT"/>
                <a:sym typeface="Nunito"/>
              </a:rPr>
              <a:t>Access insights for </a:t>
            </a:r>
            <a:r>
              <a:rPr lang="en-GB" sz="2400" u="sng">
                <a:solidFill>
                  <a:schemeClr val="accent1"/>
                </a:solidFill>
                <a:latin typeface="TW Cen MT"/>
                <a:sym typeface="Nunito"/>
              </a:rPr>
              <a:t>your</a:t>
            </a:r>
            <a:r>
              <a:rPr lang="en-GB" sz="2400">
                <a:solidFill>
                  <a:schemeClr val="accent1"/>
                </a:solidFill>
                <a:latin typeface="TW Cen MT"/>
                <a:sym typeface="Nunito"/>
              </a:rPr>
              <a:t> audiences of interest via the dashboard:</a:t>
            </a:r>
            <a:endParaRPr lang="en-US">
              <a:latin typeface="TW Cen MT"/>
            </a:endParaRPr>
          </a:p>
          <a:p>
            <a:pPr algn="ctr"/>
            <a:r>
              <a:rPr lang="en-GB" sz="2400" u="sng" dirty="0">
                <a:solidFill>
                  <a:srgbClr val="2C246D"/>
                </a:solidFill>
                <a:latin typeface="TW Cen MT"/>
                <a:hlinkClick r:id="rId6"/>
              </a:rPr>
              <a:t>Big Talk Dashboard</a:t>
            </a:r>
            <a:endParaRPr lang="en-GB"/>
          </a:p>
          <a:p>
            <a:pPr algn="ctr"/>
            <a:endParaRPr lang="en-GB" sz="2400" dirty="0">
              <a:solidFill>
                <a:schemeClr val="accent1"/>
              </a:solidFill>
              <a:latin typeface="+mj-lt"/>
            </a:endParaRPr>
          </a:p>
        </p:txBody>
      </p:sp>
      <p:sp>
        <p:nvSpPr>
          <p:cNvPr id="25" name="TextBox 24">
            <a:extLst>
              <a:ext uri="{FF2B5EF4-FFF2-40B4-BE49-F238E27FC236}">
                <a16:creationId xmlns:a16="http://schemas.microsoft.com/office/drawing/2014/main" id="{5FA61DAF-93AE-694E-C3D0-FDE44DE4D4EC}"/>
              </a:ext>
            </a:extLst>
          </p:cNvPr>
          <p:cNvSpPr txBox="1"/>
          <p:nvPr/>
        </p:nvSpPr>
        <p:spPr>
          <a:xfrm>
            <a:off x="386113" y="6295105"/>
            <a:ext cx="11419774" cy="369332"/>
          </a:xfrm>
          <a:prstGeom prst="rect">
            <a:avLst/>
          </a:prstGeom>
          <a:noFill/>
        </p:spPr>
        <p:txBody>
          <a:bodyPr wrap="square">
            <a:spAutoFit/>
          </a:bodyPr>
          <a:lstStyle/>
          <a:p>
            <a:r>
              <a:rPr lang="en-GB">
                <a:solidFill>
                  <a:srgbClr val="454341"/>
                </a:solidFill>
              </a:rPr>
              <a:t>For further information contact the team at WeAreUndefeatable@ageuk.org.uk</a:t>
            </a:r>
          </a:p>
        </p:txBody>
      </p:sp>
      <p:pic>
        <p:nvPicPr>
          <p:cNvPr id="27" name="Picture 26">
            <a:extLst>
              <a:ext uri="{FF2B5EF4-FFF2-40B4-BE49-F238E27FC236}">
                <a16:creationId xmlns:a16="http://schemas.microsoft.com/office/drawing/2014/main" id="{9476CD13-83BC-AAEE-1038-63415DE0C914}"/>
              </a:ext>
            </a:extLst>
          </p:cNvPr>
          <p:cNvPicPr>
            <a:picLocks noChangeAspect="1"/>
          </p:cNvPicPr>
          <p:nvPr/>
        </p:nvPicPr>
        <p:blipFill>
          <a:blip r:embed="rId7"/>
          <a:stretch>
            <a:fillRect/>
          </a:stretch>
        </p:blipFill>
        <p:spPr>
          <a:xfrm>
            <a:off x="6161452" y="3027059"/>
            <a:ext cx="4733931" cy="2715491"/>
          </a:xfrm>
          <a:prstGeom prst="rect">
            <a:avLst/>
          </a:prstGeom>
        </p:spPr>
      </p:pic>
      <p:sp>
        <p:nvSpPr>
          <p:cNvPr id="5" name="Rectangle 4">
            <a:extLst>
              <a:ext uri="{FF2B5EF4-FFF2-40B4-BE49-F238E27FC236}">
                <a16:creationId xmlns:a16="http://schemas.microsoft.com/office/drawing/2014/main" id="{32130BA0-71E3-2CD6-BFC7-25AFE0B3F0A2}"/>
              </a:ext>
            </a:extLst>
          </p:cNvPr>
          <p:cNvSpPr/>
          <p:nvPr/>
        </p:nvSpPr>
        <p:spPr>
          <a:xfrm>
            <a:off x="0" y="0"/>
            <a:ext cx="12192000" cy="433137"/>
          </a:xfrm>
          <a:prstGeom prst="rect">
            <a:avLst/>
          </a:prstGeom>
          <a:solidFill>
            <a:srgbClr val="D8EEFD"/>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2250203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C2F74FFC-7BA9-AC8B-B4CA-55ED68DBC548}"/>
              </a:ext>
            </a:extLst>
          </p:cNvPr>
          <p:cNvSpPr/>
          <p:nvPr/>
        </p:nvSpPr>
        <p:spPr>
          <a:xfrm>
            <a:off x="6068170" y="1900362"/>
            <a:ext cx="5216055" cy="2442373"/>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6" name="Speech Bubble: Rectangle 5">
            <a:extLst>
              <a:ext uri="{FF2B5EF4-FFF2-40B4-BE49-F238E27FC236}">
                <a16:creationId xmlns:a16="http://schemas.microsoft.com/office/drawing/2014/main" id="{8223D5DB-7776-C8CD-A6E1-F2617112374C}"/>
              </a:ext>
            </a:extLst>
          </p:cNvPr>
          <p:cNvSpPr/>
          <p:nvPr/>
        </p:nvSpPr>
        <p:spPr>
          <a:xfrm>
            <a:off x="699714" y="4112144"/>
            <a:ext cx="5216055" cy="1588941"/>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4" name="Speech Bubble: Rectangle 3">
            <a:extLst>
              <a:ext uri="{FF2B5EF4-FFF2-40B4-BE49-F238E27FC236}">
                <a16:creationId xmlns:a16="http://schemas.microsoft.com/office/drawing/2014/main" id="{3627FED6-E91C-58AD-320C-1D7D00C64F66}"/>
              </a:ext>
            </a:extLst>
          </p:cNvPr>
          <p:cNvSpPr/>
          <p:nvPr/>
        </p:nvSpPr>
        <p:spPr>
          <a:xfrm>
            <a:off x="699714" y="965281"/>
            <a:ext cx="5216055" cy="2138901"/>
          </a:xfrm>
          <a:prstGeom prst="wedgeRectCallout">
            <a:avLst/>
          </a:prstGeom>
          <a:solidFill>
            <a:schemeClr val="bg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spcAft>
                <a:spcPts val="1000"/>
              </a:spcAft>
            </a:pPr>
            <a:endParaRPr lang="en-GB" sz="1400" b="0" err="1">
              <a:solidFill>
                <a:schemeClr val="accent1"/>
              </a:solidFill>
            </a:endParaRPr>
          </a:p>
        </p:txBody>
      </p:sp>
      <p:sp>
        <p:nvSpPr>
          <p:cNvPr id="21" name="Text Placeholder 9">
            <a:extLst>
              <a:ext uri="{FF2B5EF4-FFF2-40B4-BE49-F238E27FC236}">
                <a16:creationId xmlns:a16="http://schemas.microsoft.com/office/drawing/2014/main" id="{37710521-925F-E5EC-7797-3F7B192F6EF8}"/>
              </a:ext>
            </a:extLst>
          </p:cNvPr>
          <p:cNvSpPr txBox="1">
            <a:spLocks/>
          </p:cNvSpPr>
          <p:nvPr/>
        </p:nvSpPr>
        <p:spPr>
          <a:xfrm>
            <a:off x="952833" y="1179031"/>
            <a:ext cx="4766930" cy="1605568"/>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t>“</a:t>
            </a:r>
            <a:r>
              <a:rPr lang="en-GB" sz="2000" b="1"/>
              <a:t>People want to know their local – as well as national – resources/contacts</a:t>
            </a:r>
            <a:r>
              <a:rPr kumimoji="0" lang="en-GB" sz="2000" b="0" i="0" u="none" strike="noStrike" kern="1200" cap="none" spc="0" normalizeH="0" baseline="0" noProof="0">
                <a:ln>
                  <a:noFill/>
                </a:ln>
                <a:effectLst/>
                <a:uLnTx/>
                <a:uFillTx/>
                <a:ea typeface="+mn-ea"/>
                <a:cs typeface="+mn-cs"/>
              </a:rPr>
              <a:t>. Anything that can be tailored into local comms is welcome.</a:t>
            </a:r>
            <a:r>
              <a:rPr lang="en-GB" sz="2000"/>
              <a:t>”</a:t>
            </a:r>
          </a:p>
          <a:p>
            <a:pPr algn="ctr"/>
            <a:r>
              <a:rPr lang="en-GB" sz="1600" b="1"/>
              <a:t>Healthcare professional</a:t>
            </a:r>
          </a:p>
        </p:txBody>
      </p:sp>
      <p:sp>
        <p:nvSpPr>
          <p:cNvPr id="23" name="Text Placeholder 9">
            <a:extLst>
              <a:ext uri="{FF2B5EF4-FFF2-40B4-BE49-F238E27FC236}">
                <a16:creationId xmlns:a16="http://schemas.microsoft.com/office/drawing/2014/main" id="{26FDF5D5-07B0-B4D9-C3C4-53B1F8DAE76F}"/>
              </a:ext>
            </a:extLst>
          </p:cNvPr>
          <p:cNvSpPr txBox="1">
            <a:spLocks/>
          </p:cNvSpPr>
          <p:nvPr/>
        </p:nvSpPr>
        <p:spPr>
          <a:xfrm>
            <a:off x="5752647" y="2182901"/>
            <a:ext cx="5620370" cy="1913344"/>
          </a:xfrm>
          <a:prstGeom prst="rect">
            <a:avLst/>
          </a:prstGeom>
        </p:spPr>
        <p:txBody>
          <a:bodyPr wrap="square" lIns="468000" tIns="0" rIns="46800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t>“</a:t>
            </a:r>
            <a:r>
              <a:rPr kumimoji="0" lang="en-GB" sz="2000" b="0" i="0" u="none" strike="noStrike" kern="1200" cap="none" spc="0" normalizeH="0" baseline="0" noProof="0">
                <a:ln>
                  <a:noFill/>
                </a:ln>
                <a:solidFill>
                  <a:srgbClr val="464240"/>
                </a:solidFill>
                <a:effectLst/>
                <a:uLnTx/>
                <a:uFillTx/>
                <a:latin typeface="Tw Cen MT" panose="020B0602020104020603"/>
                <a:ea typeface="+mn-ea"/>
                <a:cs typeface="+mn-cs"/>
              </a:rPr>
              <a:t>It would be useful to </a:t>
            </a:r>
            <a:r>
              <a:rPr kumimoji="0" lang="en-GB" sz="2000" b="1" i="0" u="none" strike="noStrike" kern="1200" cap="none" spc="0" normalizeH="0" baseline="0" noProof="0">
                <a:ln>
                  <a:noFill/>
                </a:ln>
                <a:solidFill>
                  <a:srgbClr val="464240"/>
                </a:solidFill>
                <a:effectLst/>
                <a:uLnTx/>
                <a:uFillTx/>
                <a:latin typeface="Tw Cen MT" panose="020B0602020104020603"/>
                <a:ea typeface="+mn-ea"/>
                <a:cs typeface="+mn-cs"/>
              </a:rPr>
              <a:t>co-design with system leaders locally at place</a:t>
            </a:r>
            <a:r>
              <a:rPr kumimoji="0" lang="en-GB" sz="2000" b="0" i="0" u="none" strike="noStrike" kern="1200" cap="none" spc="0" normalizeH="0" baseline="0" noProof="0">
                <a:ln>
                  <a:noFill/>
                </a:ln>
                <a:solidFill>
                  <a:srgbClr val="464240"/>
                </a:solidFill>
                <a:effectLst/>
                <a:uLnTx/>
                <a:uFillTx/>
                <a:latin typeface="Tw Cen MT" panose="020B0602020104020603"/>
                <a:ea typeface="+mn-ea"/>
                <a:cs typeface="+mn-cs"/>
              </a:rPr>
              <a:t>, measure impact &amp; then share the principles of values that provided the foundation of what works well with other leaders to adapt &amp; adopt</a:t>
            </a:r>
            <a:r>
              <a:rPr kumimoji="0" lang="en-GB" sz="2000" b="0" i="0" u="none" strike="noStrike" kern="1200" cap="none" spc="0" normalizeH="0" baseline="0" noProof="0">
                <a:ln>
                  <a:noFill/>
                </a:ln>
                <a:effectLst/>
                <a:uLnTx/>
                <a:uFillTx/>
                <a:ea typeface="+mn-ea"/>
                <a:cs typeface="+mn-cs"/>
              </a:rPr>
              <a:t>.</a:t>
            </a:r>
            <a:r>
              <a:rPr lang="en-GB" sz="2000"/>
              <a:t>”</a:t>
            </a:r>
          </a:p>
          <a:p>
            <a:pPr algn="ctr"/>
            <a:r>
              <a:rPr lang="en-GB" sz="1600" b="1"/>
              <a:t>Healthcare professional</a:t>
            </a:r>
          </a:p>
        </p:txBody>
      </p:sp>
      <p:sp>
        <p:nvSpPr>
          <p:cNvPr id="24" name="Text Placeholder 9">
            <a:extLst>
              <a:ext uri="{FF2B5EF4-FFF2-40B4-BE49-F238E27FC236}">
                <a16:creationId xmlns:a16="http://schemas.microsoft.com/office/drawing/2014/main" id="{1377D362-8125-8796-C9C1-EB5264680E6E}"/>
              </a:ext>
            </a:extLst>
          </p:cNvPr>
          <p:cNvSpPr txBox="1">
            <a:spLocks/>
          </p:cNvSpPr>
          <p:nvPr/>
        </p:nvSpPr>
        <p:spPr>
          <a:xfrm>
            <a:off x="902350" y="4410651"/>
            <a:ext cx="4766930" cy="990015"/>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t>“</a:t>
            </a:r>
            <a:r>
              <a:rPr lang="en-GB" sz="2000" b="1"/>
              <a:t>Funding to small community organisations </a:t>
            </a:r>
            <a:r>
              <a:rPr lang="en-GB" sz="2000"/>
              <a:t>who are in contact with their local community.”</a:t>
            </a:r>
          </a:p>
          <a:p>
            <a:pPr algn="ctr"/>
            <a:r>
              <a:rPr lang="en-GB" sz="1600" b="1"/>
              <a:t>Community organisation employee</a:t>
            </a:r>
          </a:p>
        </p:txBody>
      </p:sp>
    </p:spTree>
    <p:extLst>
      <p:ext uri="{BB962C8B-B14F-4D97-AF65-F5344CB8AC3E}">
        <p14:creationId xmlns:p14="http://schemas.microsoft.com/office/powerpoint/2010/main" val="973030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F2483"/>
        </a:solidFill>
        <a:effectLst/>
      </p:bgPr>
    </p:bg>
    <p:spTree>
      <p:nvGrpSpPr>
        <p:cNvPr id="1" name=""/>
        <p:cNvGrpSpPr/>
        <p:nvPr/>
      </p:nvGrpSpPr>
      <p:grpSpPr>
        <a:xfrm>
          <a:off x="0" y="0"/>
          <a:ext cx="0" cy="0"/>
          <a:chOff x="0" y="0"/>
          <a:chExt cx="0" cy="0"/>
        </a:xfrm>
      </p:grpSpPr>
      <p:pic>
        <p:nvPicPr>
          <p:cNvPr id="4" name="Picture 3" descr="A person in a wheelchair with a ball&#10;&#10;Description automatically generated">
            <a:extLst>
              <a:ext uri="{FF2B5EF4-FFF2-40B4-BE49-F238E27FC236}">
                <a16:creationId xmlns:a16="http://schemas.microsoft.com/office/drawing/2014/main" id="{80E0AC1A-9B6E-442B-DCD2-B335CC6220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5" name="Google Shape;160;p27">
            <a:extLst>
              <a:ext uri="{FF2B5EF4-FFF2-40B4-BE49-F238E27FC236}">
                <a16:creationId xmlns:a16="http://schemas.microsoft.com/office/drawing/2014/main" id="{21EE7889-356A-0D21-FE1D-5758AD62F086}"/>
              </a:ext>
            </a:extLst>
          </p:cNvPr>
          <p:cNvSpPr txBox="1"/>
          <p:nvPr/>
        </p:nvSpPr>
        <p:spPr>
          <a:xfrm>
            <a:off x="515938" y="2940430"/>
            <a:ext cx="5065996" cy="2094759"/>
          </a:xfrm>
          <a:prstGeom prst="rect">
            <a:avLst/>
          </a:prstGeom>
          <a:solidFill>
            <a:srgbClr val="4F2483"/>
          </a:solidFill>
          <a:ln>
            <a:noFill/>
          </a:ln>
        </p:spPr>
        <p:txBody>
          <a:bodyPr spcFirstLastPara="1" wrap="square" lIns="216000" tIns="216000" rIns="216000" bIns="108000" anchor="t" anchorCtr="0">
            <a:spAutoFit/>
          </a:bodyPr>
          <a:lstStyle/>
          <a:p>
            <a:pPr>
              <a:lnSpc>
                <a:spcPts val="4500"/>
              </a:lnSpc>
              <a:spcAft>
                <a:spcPts val="1000"/>
              </a:spcAft>
            </a:pPr>
            <a:r>
              <a:rPr lang="en-GB" sz="5000" b="1">
                <a:solidFill>
                  <a:schemeClr val="bg1"/>
                </a:solidFill>
                <a:latin typeface="+mj-lt"/>
                <a:ea typeface="Nunito"/>
                <a:cs typeface="Nunito"/>
                <a:sym typeface="Nunito"/>
              </a:rPr>
              <a:t>CONCLUSIONS:</a:t>
            </a:r>
          </a:p>
          <a:p>
            <a:pPr>
              <a:lnSpc>
                <a:spcPts val="4000"/>
              </a:lnSpc>
            </a:pPr>
            <a:r>
              <a:rPr lang="en-GB" sz="4000">
                <a:solidFill>
                  <a:schemeClr val="bg1"/>
                </a:solidFill>
              </a:rPr>
              <a:t>Next steps for </a:t>
            </a:r>
            <a:br>
              <a:rPr lang="en-GB" sz="4000">
                <a:solidFill>
                  <a:schemeClr val="bg1"/>
                </a:solidFill>
              </a:rPr>
            </a:br>
            <a:r>
              <a:rPr lang="en-GB" sz="4000">
                <a:solidFill>
                  <a:schemeClr val="bg1"/>
                </a:solidFill>
              </a:rPr>
              <a:t>We Are Undefeatable</a:t>
            </a:r>
          </a:p>
        </p:txBody>
      </p:sp>
    </p:spTree>
    <p:extLst>
      <p:ext uri="{BB962C8B-B14F-4D97-AF65-F5344CB8AC3E}">
        <p14:creationId xmlns:p14="http://schemas.microsoft.com/office/powerpoint/2010/main" val="3557218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07;p49">
            <a:extLst>
              <a:ext uri="{FF2B5EF4-FFF2-40B4-BE49-F238E27FC236}">
                <a16:creationId xmlns:a16="http://schemas.microsoft.com/office/drawing/2014/main" id="{E79CAAE6-1582-F9BE-B736-577C1D11AC70}"/>
              </a:ext>
            </a:extLst>
          </p:cNvPr>
          <p:cNvSpPr txBox="1">
            <a:spLocks/>
          </p:cNvSpPr>
          <p:nvPr/>
        </p:nvSpPr>
        <p:spPr>
          <a:xfrm>
            <a:off x="442748" y="1784003"/>
            <a:ext cx="3859017" cy="1467950"/>
          </a:xfrm>
          <a:prstGeom prst="rect">
            <a:avLst/>
          </a:prstGeom>
          <a:solidFill>
            <a:schemeClr val="accent2"/>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bg1"/>
                </a:solidFill>
                <a:latin typeface="+mj-lt"/>
                <a:sym typeface="Nunito"/>
              </a:rPr>
              <a:t>1. Increase prominence and input of partner charities throughout our resources </a:t>
            </a:r>
          </a:p>
          <a:p>
            <a:r>
              <a:rPr lang="en-GB" sz="1400">
                <a:solidFill>
                  <a:schemeClr val="bg1"/>
                </a:solidFill>
                <a:latin typeface="+mj-lt"/>
                <a:sym typeface="Nunito"/>
              </a:rPr>
              <a:t>In response to the need for trusted advice and importance of health charity involvement.</a:t>
            </a:r>
            <a:endParaRPr lang="en-US" sz="1400">
              <a:solidFill>
                <a:schemeClr val="bg1"/>
              </a:solidFill>
              <a:latin typeface="+mj-lt"/>
            </a:endParaRPr>
          </a:p>
        </p:txBody>
      </p:sp>
      <p:sp>
        <p:nvSpPr>
          <p:cNvPr id="7" name="Title 6">
            <a:extLst>
              <a:ext uri="{FF2B5EF4-FFF2-40B4-BE49-F238E27FC236}">
                <a16:creationId xmlns:a16="http://schemas.microsoft.com/office/drawing/2014/main" id="{5FB49C2E-14D4-0DA5-8820-F2038A11374A}"/>
              </a:ext>
            </a:extLst>
          </p:cNvPr>
          <p:cNvSpPr>
            <a:spLocks noGrp="1"/>
          </p:cNvSpPr>
          <p:nvPr>
            <p:ph type="title"/>
          </p:nvPr>
        </p:nvSpPr>
        <p:spPr>
          <a:xfrm>
            <a:off x="519231" y="644676"/>
            <a:ext cx="11156832" cy="361446"/>
          </a:xfrm>
        </p:spPr>
        <p:txBody>
          <a:bodyPr/>
          <a:lstStyle/>
          <a:p>
            <a:r>
              <a:rPr lang="en-GB">
                <a:solidFill>
                  <a:srgbClr val="4B00A3"/>
                </a:solidFill>
              </a:rPr>
              <a:t>WE ARE UNDEFEATABLE WILL ACT DIRECTLY ON MANY OF THE FINDINGS</a:t>
            </a:r>
            <a:endParaRPr lang="en-GB" b="0">
              <a:solidFill>
                <a:srgbClr val="4B00A3"/>
              </a:solidFill>
            </a:endParaRPr>
          </a:p>
        </p:txBody>
      </p:sp>
      <p:sp>
        <p:nvSpPr>
          <p:cNvPr id="2" name="Rectangle 1">
            <a:extLst>
              <a:ext uri="{FF2B5EF4-FFF2-40B4-BE49-F238E27FC236}">
                <a16:creationId xmlns:a16="http://schemas.microsoft.com/office/drawing/2014/main" id="{1CAB2CCA-A465-7F41-970A-D53F1D88D3D9}"/>
              </a:ext>
            </a:extLst>
          </p:cNvPr>
          <p:cNvSpPr/>
          <p:nvPr/>
        </p:nvSpPr>
        <p:spPr>
          <a:xfrm>
            <a:off x="0" y="0"/>
            <a:ext cx="12192000" cy="433137"/>
          </a:xfrm>
          <a:prstGeom prst="rect">
            <a:avLst/>
          </a:prstGeom>
          <a:solidFill>
            <a:srgbClr val="4B00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err="1">
              <a:ln>
                <a:noFill/>
              </a:ln>
              <a:solidFill>
                <a:srgbClr val="FFFFFF"/>
              </a:solidFill>
              <a:effectLst/>
              <a:uLnTx/>
              <a:uFillTx/>
              <a:latin typeface="Tw Cen MT" panose="020B0602020104020603"/>
              <a:ea typeface="+mn-ea"/>
              <a:cs typeface="+mn-cs"/>
            </a:endParaRPr>
          </a:p>
        </p:txBody>
      </p:sp>
      <p:sp>
        <p:nvSpPr>
          <p:cNvPr id="18" name="Text Placeholder 12">
            <a:extLst>
              <a:ext uri="{FF2B5EF4-FFF2-40B4-BE49-F238E27FC236}">
                <a16:creationId xmlns:a16="http://schemas.microsoft.com/office/drawing/2014/main" id="{8ED947BE-6BC1-010F-F145-BF1822A48337}"/>
              </a:ext>
            </a:extLst>
          </p:cNvPr>
          <p:cNvSpPr txBox="1">
            <a:spLocks/>
          </p:cNvSpPr>
          <p:nvPr/>
        </p:nvSpPr>
        <p:spPr>
          <a:xfrm>
            <a:off x="519231" y="1420931"/>
            <a:ext cx="6436770" cy="682238"/>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454341"/>
                </a:solidFill>
                <a:effectLst/>
                <a:uLnTx/>
                <a:uFillTx/>
                <a:latin typeface="Tw Cen MT" panose="020B0602020104020603"/>
                <a:ea typeface="+mn-ea"/>
                <a:cs typeface="+mn-cs"/>
              </a:rPr>
              <a:t>In relation to people living with LTHCs and their close carers, we will: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454341"/>
              </a:solidFill>
              <a:effectLst/>
              <a:uLnTx/>
              <a:uFillTx/>
              <a:latin typeface="Tw Cen MT" panose="020B0602020104020603"/>
              <a:ea typeface="+mn-ea"/>
              <a:cs typeface="+mn-cs"/>
            </a:endParaRPr>
          </a:p>
        </p:txBody>
      </p:sp>
      <p:sp>
        <p:nvSpPr>
          <p:cNvPr id="4" name="Google Shape;407;p49">
            <a:extLst>
              <a:ext uri="{FF2B5EF4-FFF2-40B4-BE49-F238E27FC236}">
                <a16:creationId xmlns:a16="http://schemas.microsoft.com/office/drawing/2014/main" id="{63A731A1-A52F-B633-618A-1E4CA2E00BAB}"/>
              </a:ext>
            </a:extLst>
          </p:cNvPr>
          <p:cNvSpPr txBox="1">
            <a:spLocks/>
          </p:cNvSpPr>
          <p:nvPr/>
        </p:nvSpPr>
        <p:spPr>
          <a:xfrm>
            <a:off x="4418291" y="1784003"/>
            <a:ext cx="2690175" cy="1873598"/>
          </a:xfrm>
          <a:prstGeom prst="rect">
            <a:avLst/>
          </a:prstGeom>
          <a:solidFill>
            <a:schemeClr val="accent5"/>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4. Explore ways to significantly enhance our library of online workouts</a:t>
            </a:r>
          </a:p>
          <a:p>
            <a:r>
              <a:rPr lang="en-GB" sz="1400">
                <a:solidFill>
                  <a:srgbClr val="454341"/>
                </a:solidFill>
                <a:latin typeface="+mj-lt"/>
                <a:sym typeface="Nunito"/>
              </a:rPr>
              <a:t>In response to the need for practical resources to support getting active.</a:t>
            </a:r>
            <a:endParaRPr lang="en-US" sz="1400">
              <a:solidFill>
                <a:srgbClr val="454341"/>
              </a:solidFill>
              <a:latin typeface="+mj-lt"/>
            </a:endParaRPr>
          </a:p>
        </p:txBody>
      </p:sp>
      <p:sp>
        <p:nvSpPr>
          <p:cNvPr id="5" name="Google Shape;407;p49">
            <a:extLst>
              <a:ext uri="{FF2B5EF4-FFF2-40B4-BE49-F238E27FC236}">
                <a16:creationId xmlns:a16="http://schemas.microsoft.com/office/drawing/2014/main" id="{E59B4601-7EBA-C714-9AF8-4A0ED8F703B5}"/>
              </a:ext>
            </a:extLst>
          </p:cNvPr>
          <p:cNvSpPr txBox="1">
            <a:spLocks/>
          </p:cNvSpPr>
          <p:nvPr/>
        </p:nvSpPr>
        <p:spPr>
          <a:xfrm>
            <a:off x="4418291" y="3779490"/>
            <a:ext cx="2690175" cy="1993157"/>
          </a:xfrm>
          <a:prstGeom prst="rect">
            <a:avLst/>
          </a:prstGeom>
          <a:solidFill>
            <a:schemeClr val="accent6"/>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5. Explore facilitating social connection between people facing similar challenges</a:t>
            </a:r>
          </a:p>
          <a:p>
            <a:r>
              <a:rPr lang="en-GB" sz="1400">
                <a:solidFill>
                  <a:srgbClr val="454341"/>
                </a:solidFill>
                <a:latin typeface="+mj-lt"/>
                <a:sym typeface="Nunito"/>
              </a:rPr>
              <a:t>In response to the interest in a community – including promoting partner charity peer-to-peer support offerings.</a:t>
            </a:r>
            <a:endParaRPr lang="en-US" sz="1400">
              <a:solidFill>
                <a:srgbClr val="454341"/>
              </a:solidFill>
              <a:latin typeface="+mj-lt"/>
            </a:endParaRPr>
          </a:p>
        </p:txBody>
      </p:sp>
      <p:sp>
        <p:nvSpPr>
          <p:cNvPr id="9" name="Google Shape;407;p49">
            <a:extLst>
              <a:ext uri="{FF2B5EF4-FFF2-40B4-BE49-F238E27FC236}">
                <a16:creationId xmlns:a16="http://schemas.microsoft.com/office/drawing/2014/main" id="{6EC4D22B-9C6C-EF49-324E-E68DEB68D584}"/>
              </a:ext>
            </a:extLst>
          </p:cNvPr>
          <p:cNvSpPr txBox="1">
            <a:spLocks/>
          </p:cNvSpPr>
          <p:nvPr/>
        </p:nvSpPr>
        <p:spPr>
          <a:xfrm>
            <a:off x="442748" y="4887227"/>
            <a:ext cx="3859017" cy="1467950"/>
          </a:xfrm>
          <a:prstGeom prst="rect">
            <a:avLst/>
          </a:prstGeom>
          <a:solidFill>
            <a:srgbClr val="7DC242"/>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3. Provide dedicated guidance for family/ friends/carers</a:t>
            </a:r>
          </a:p>
          <a:p>
            <a:r>
              <a:rPr lang="en-GB" sz="1400">
                <a:solidFill>
                  <a:srgbClr val="454341"/>
                </a:solidFill>
                <a:latin typeface="+mj-lt"/>
                <a:sym typeface="Nunito"/>
              </a:rPr>
              <a:t>To help them feel more confident supporting those they care for to be active.</a:t>
            </a:r>
            <a:endParaRPr lang="en-US" sz="1400">
              <a:solidFill>
                <a:srgbClr val="454341"/>
              </a:solidFill>
              <a:latin typeface="+mj-lt"/>
            </a:endParaRPr>
          </a:p>
        </p:txBody>
      </p:sp>
      <p:sp>
        <p:nvSpPr>
          <p:cNvPr id="11" name="Google Shape;407;p49">
            <a:extLst>
              <a:ext uri="{FF2B5EF4-FFF2-40B4-BE49-F238E27FC236}">
                <a16:creationId xmlns:a16="http://schemas.microsoft.com/office/drawing/2014/main" id="{A156D9F1-BF6D-2CD7-25EA-0C09D7532F4F}"/>
              </a:ext>
            </a:extLst>
          </p:cNvPr>
          <p:cNvSpPr txBox="1">
            <a:spLocks/>
          </p:cNvSpPr>
          <p:nvPr/>
        </p:nvSpPr>
        <p:spPr>
          <a:xfrm>
            <a:off x="442748" y="3326268"/>
            <a:ext cx="3859017" cy="1467950"/>
          </a:xfrm>
          <a:prstGeom prst="rect">
            <a:avLst/>
          </a:prstGeom>
          <a:solidFill>
            <a:srgbClr val="EADF42"/>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2. Account for a wide range of capabilities &amp; barriers</a:t>
            </a:r>
          </a:p>
          <a:p>
            <a:r>
              <a:rPr lang="en-GB" sz="1400">
                <a:solidFill>
                  <a:srgbClr val="454341"/>
                </a:solidFill>
                <a:latin typeface="+mj-lt"/>
                <a:sym typeface="Nunito"/>
              </a:rPr>
              <a:t>In response to the need for tailored guidance and reassurance on suitable forms of activity.</a:t>
            </a:r>
            <a:endParaRPr lang="en-US" sz="1400">
              <a:solidFill>
                <a:srgbClr val="454341"/>
              </a:solidFill>
              <a:latin typeface="+mj-lt"/>
            </a:endParaRPr>
          </a:p>
        </p:txBody>
      </p:sp>
      <p:pic>
        <p:nvPicPr>
          <p:cNvPr id="12" name="Picture 11">
            <a:extLst>
              <a:ext uri="{FF2B5EF4-FFF2-40B4-BE49-F238E27FC236}">
                <a16:creationId xmlns:a16="http://schemas.microsoft.com/office/drawing/2014/main" id="{3CA49623-E747-069E-B97A-4B539144AA33}"/>
              </a:ext>
            </a:extLst>
          </p:cNvPr>
          <p:cNvPicPr>
            <a:picLocks noChangeAspect="1"/>
          </p:cNvPicPr>
          <p:nvPr/>
        </p:nvPicPr>
        <p:blipFill rotWithShape="1">
          <a:blip r:embed="rId2"/>
          <a:srcRect l="30522" t="66059" r="46316"/>
          <a:stretch/>
        </p:blipFill>
        <p:spPr>
          <a:xfrm>
            <a:off x="7315200" y="1738197"/>
            <a:ext cx="4577741" cy="4320697"/>
          </a:xfrm>
          <a:prstGeom prst="rect">
            <a:avLst/>
          </a:prstGeom>
        </p:spPr>
      </p:pic>
    </p:spTree>
    <p:extLst>
      <p:ext uri="{BB962C8B-B14F-4D97-AF65-F5344CB8AC3E}">
        <p14:creationId xmlns:p14="http://schemas.microsoft.com/office/powerpoint/2010/main" val="4086461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B49C2E-14D4-0DA5-8820-F2038A11374A}"/>
              </a:ext>
            </a:extLst>
          </p:cNvPr>
          <p:cNvSpPr>
            <a:spLocks noGrp="1"/>
          </p:cNvSpPr>
          <p:nvPr>
            <p:ph type="title"/>
          </p:nvPr>
        </p:nvSpPr>
        <p:spPr>
          <a:xfrm>
            <a:off x="519231" y="644676"/>
            <a:ext cx="11156832" cy="361446"/>
          </a:xfrm>
        </p:spPr>
        <p:txBody>
          <a:bodyPr/>
          <a:lstStyle/>
          <a:p>
            <a:r>
              <a:rPr lang="en-GB">
                <a:solidFill>
                  <a:srgbClr val="4B00A3"/>
                </a:solidFill>
              </a:rPr>
              <a:t>WAU WILL ALSO ENGAGE SECTOR PARTNERS </a:t>
            </a:r>
            <a:endParaRPr lang="en-GB" b="0">
              <a:solidFill>
                <a:srgbClr val="4B00A3"/>
              </a:solidFill>
            </a:endParaRPr>
          </a:p>
        </p:txBody>
      </p:sp>
      <p:sp>
        <p:nvSpPr>
          <p:cNvPr id="2" name="Rectangle 1">
            <a:extLst>
              <a:ext uri="{FF2B5EF4-FFF2-40B4-BE49-F238E27FC236}">
                <a16:creationId xmlns:a16="http://schemas.microsoft.com/office/drawing/2014/main" id="{1CAB2CCA-A465-7F41-970A-D53F1D88D3D9}"/>
              </a:ext>
            </a:extLst>
          </p:cNvPr>
          <p:cNvSpPr/>
          <p:nvPr/>
        </p:nvSpPr>
        <p:spPr>
          <a:xfrm>
            <a:off x="0" y="0"/>
            <a:ext cx="12192000" cy="433137"/>
          </a:xfrm>
          <a:prstGeom prst="rect">
            <a:avLst/>
          </a:prstGeom>
          <a:solidFill>
            <a:srgbClr val="4B00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400" b="1" i="0" u="none" strike="noStrike" kern="1200" cap="none" spc="0" normalizeH="0" baseline="0" noProof="0" err="1">
              <a:ln>
                <a:noFill/>
              </a:ln>
              <a:solidFill>
                <a:srgbClr val="FFFFFF"/>
              </a:solidFill>
              <a:effectLst/>
              <a:uLnTx/>
              <a:uFillTx/>
              <a:latin typeface="Tw Cen MT" panose="020B0602020104020603"/>
              <a:ea typeface="+mn-ea"/>
              <a:cs typeface="+mn-cs"/>
            </a:endParaRPr>
          </a:p>
        </p:txBody>
      </p:sp>
      <p:sp>
        <p:nvSpPr>
          <p:cNvPr id="18" name="Text Placeholder 12">
            <a:extLst>
              <a:ext uri="{FF2B5EF4-FFF2-40B4-BE49-F238E27FC236}">
                <a16:creationId xmlns:a16="http://schemas.microsoft.com/office/drawing/2014/main" id="{8ED947BE-6BC1-010F-F145-BF1822A48337}"/>
              </a:ext>
            </a:extLst>
          </p:cNvPr>
          <p:cNvSpPr txBox="1">
            <a:spLocks/>
          </p:cNvSpPr>
          <p:nvPr/>
        </p:nvSpPr>
        <p:spPr>
          <a:xfrm>
            <a:off x="519230" y="1420931"/>
            <a:ext cx="11073771" cy="682238"/>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543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454341"/>
                </a:solidFill>
                <a:effectLst/>
                <a:uLnTx/>
                <a:uFillTx/>
                <a:latin typeface="Tw Cen MT" panose="020B0602020104020603"/>
                <a:ea typeface="+mn-ea"/>
                <a:cs typeface="+mn-cs"/>
              </a:rPr>
              <a:t>Working with our partners at the Richmond Group of Charities and Sport England, we will: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454341"/>
              </a:solidFill>
              <a:effectLst/>
              <a:uLnTx/>
              <a:uFillTx/>
              <a:latin typeface="Tw Cen MT" panose="020B0602020104020603"/>
              <a:ea typeface="+mn-ea"/>
              <a:cs typeface="+mn-cs"/>
            </a:endParaRPr>
          </a:p>
        </p:txBody>
      </p:sp>
      <p:sp>
        <p:nvSpPr>
          <p:cNvPr id="6" name="Google Shape;407;p49">
            <a:extLst>
              <a:ext uri="{FF2B5EF4-FFF2-40B4-BE49-F238E27FC236}">
                <a16:creationId xmlns:a16="http://schemas.microsoft.com/office/drawing/2014/main" id="{9FFB0C12-EAA2-746C-172D-EFC5C6464754}"/>
              </a:ext>
            </a:extLst>
          </p:cNvPr>
          <p:cNvSpPr txBox="1">
            <a:spLocks/>
          </p:cNvSpPr>
          <p:nvPr/>
        </p:nvSpPr>
        <p:spPr>
          <a:xfrm>
            <a:off x="442748" y="1762050"/>
            <a:ext cx="3699881" cy="1467950"/>
          </a:xfrm>
          <a:prstGeom prst="rect">
            <a:avLst/>
          </a:prstGeom>
          <a:solidFill>
            <a:schemeClr val="accent2"/>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bg1"/>
                </a:solidFill>
                <a:latin typeface="+mj-lt"/>
                <a:sym typeface="Nunito"/>
              </a:rPr>
              <a:t>1. Redevelop the We Are Undefeatable supporters hub</a:t>
            </a:r>
          </a:p>
          <a:p>
            <a:r>
              <a:rPr lang="en-GB" sz="1400">
                <a:solidFill>
                  <a:schemeClr val="bg1"/>
                </a:solidFill>
                <a:latin typeface="+mj-lt"/>
                <a:sym typeface="Nunito"/>
              </a:rPr>
              <a:t>In order to provide more tailored content and improve the experience.</a:t>
            </a:r>
            <a:endParaRPr lang="en-US" sz="1400">
              <a:solidFill>
                <a:schemeClr val="bg1"/>
              </a:solidFill>
              <a:latin typeface="+mj-lt"/>
            </a:endParaRPr>
          </a:p>
        </p:txBody>
      </p:sp>
      <p:sp>
        <p:nvSpPr>
          <p:cNvPr id="10" name="Google Shape;407;p49">
            <a:extLst>
              <a:ext uri="{FF2B5EF4-FFF2-40B4-BE49-F238E27FC236}">
                <a16:creationId xmlns:a16="http://schemas.microsoft.com/office/drawing/2014/main" id="{7EDDF048-23D7-E6D8-C17A-6D5E787F171F}"/>
              </a:ext>
            </a:extLst>
          </p:cNvPr>
          <p:cNvSpPr txBox="1">
            <a:spLocks/>
          </p:cNvSpPr>
          <p:nvPr/>
        </p:nvSpPr>
        <p:spPr>
          <a:xfrm>
            <a:off x="4322988" y="3978565"/>
            <a:ext cx="3699880" cy="1221299"/>
          </a:xfrm>
          <a:prstGeom prst="rect">
            <a:avLst/>
          </a:prstGeom>
          <a:solidFill>
            <a:schemeClr val="accent5"/>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4. Explore ways to significantly enhance our library of online workouts</a:t>
            </a:r>
          </a:p>
          <a:p>
            <a:r>
              <a:rPr lang="en-GB" sz="1400">
                <a:solidFill>
                  <a:srgbClr val="454341"/>
                </a:solidFill>
                <a:latin typeface="+mj-lt"/>
                <a:sym typeface="Nunito"/>
              </a:rPr>
              <a:t>In response to the need for practical resources to support getting active.</a:t>
            </a:r>
            <a:endParaRPr lang="en-US" sz="1400">
              <a:solidFill>
                <a:srgbClr val="454341"/>
              </a:solidFill>
              <a:latin typeface="+mj-lt"/>
            </a:endParaRPr>
          </a:p>
        </p:txBody>
      </p:sp>
      <p:sp>
        <p:nvSpPr>
          <p:cNvPr id="14" name="Google Shape;407;p49">
            <a:extLst>
              <a:ext uri="{FF2B5EF4-FFF2-40B4-BE49-F238E27FC236}">
                <a16:creationId xmlns:a16="http://schemas.microsoft.com/office/drawing/2014/main" id="{DB1928C8-BA4C-A5A8-47A6-3B4FBE4FF6A7}"/>
              </a:ext>
            </a:extLst>
          </p:cNvPr>
          <p:cNvSpPr txBox="1">
            <a:spLocks/>
          </p:cNvSpPr>
          <p:nvPr/>
        </p:nvSpPr>
        <p:spPr>
          <a:xfrm>
            <a:off x="4322987" y="1762050"/>
            <a:ext cx="3699880" cy="2057487"/>
          </a:xfrm>
          <a:prstGeom prst="rect">
            <a:avLst/>
          </a:prstGeom>
          <a:solidFill>
            <a:srgbClr val="7DC242"/>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3. Aim to make We Are Undefeatable part of the universal offer of Integrated Care Systems in England</a:t>
            </a:r>
          </a:p>
          <a:p>
            <a:r>
              <a:rPr lang="en-GB" sz="1400">
                <a:solidFill>
                  <a:srgbClr val="454341"/>
                </a:solidFill>
                <a:latin typeface="+mj-lt"/>
                <a:sym typeface="Nunito"/>
              </a:rPr>
              <a:t>Building physical activity into the health and care system, by bringing insights and resources into healthcare professional education and advocating for policy change in an upcoming manifesto about physical activity and health.</a:t>
            </a:r>
            <a:endParaRPr lang="en-US" sz="1400">
              <a:solidFill>
                <a:srgbClr val="454341"/>
              </a:solidFill>
              <a:latin typeface="+mj-lt"/>
            </a:endParaRPr>
          </a:p>
        </p:txBody>
      </p:sp>
      <p:sp>
        <p:nvSpPr>
          <p:cNvPr id="15" name="Google Shape;407;p49">
            <a:extLst>
              <a:ext uri="{FF2B5EF4-FFF2-40B4-BE49-F238E27FC236}">
                <a16:creationId xmlns:a16="http://schemas.microsoft.com/office/drawing/2014/main" id="{A065192D-0E16-905F-AC11-5E7393AB1B84}"/>
              </a:ext>
            </a:extLst>
          </p:cNvPr>
          <p:cNvSpPr txBox="1">
            <a:spLocks/>
          </p:cNvSpPr>
          <p:nvPr/>
        </p:nvSpPr>
        <p:spPr>
          <a:xfrm>
            <a:off x="442748" y="3326267"/>
            <a:ext cx="3699881" cy="1873597"/>
          </a:xfrm>
          <a:prstGeom prst="rect">
            <a:avLst/>
          </a:prstGeom>
          <a:solidFill>
            <a:srgbClr val="EADF42"/>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2. Continue to develop resources under guidance of charity partners and exercise professionals</a:t>
            </a:r>
          </a:p>
          <a:p>
            <a:r>
              <a:rPr lang="en-GB" sz="1400">
                <a:solidFill>
                  <a:srgbClr val="454341"/>
                </a:solidFill>
                <a:latin typeface="+mj-lt"/>
                <a:sym typeface="Nunito"/>
              </a:rPr>
              <a:t>In response to the need for greater confidence when signposting to appropriate physical activity.</a:t>
            </a:r>
            <a:endParaRPr lang="en-US" sz="1400">
              <a:solidFill>
                <a:srgbClr val="454341"/>
              </a:solidFill>
              <a:latin typeface="+mj-lt"/>
            </a:endParaRPr>
          </a:p>
        </p:txBody>
      </p:sp>
      <p:pic>
        <p:nvPicPr>
          <p:cNvPr id="17" name="Picture 16" descr="A person wearing gloves and a hat standing outside&#10;&#10;Description automatically generated">
            <a:extLst>
              <a:ext uri="{FF2B5EF4-FFF2-40B4-BE49-F238E27FC236}">
                <a16:creationId xmlns:a16="http://schemas.microsoft.com/office/drawing/2014/main" id="{4984B394-44D8-5B29-0A3C-151F1DB18A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818" r="24271" b="32179"/>
          <a:stretch/>
        </p:blipFill>
        <p:spPr>
          <a:xfrm>
            <a:off x="8203224" y="1762050"/>
            <a:ext cx="3326167" cy="3437814"/>
          </a:xfrm>
          <a:prstGeom prst="rect">
            <a:avLst/>
          </a:prstGeom>
        </p:spPr>
      </p:pic>
      <p:sp>
        <p:nvSpPr>
          <p:cNvPr id="19" name="Google Shape;160;p27">
            <a:extLst>
              <a:ext uri="{FF2B5EF4-FFF2-40B4-BE49-F238E27FC236}">
                <a16:creationId xmlns:a16="http://schemas.microsoft.com/office/drawing/2014/main" id="{98947FB3-4906-CDB1-4384-796E1B580745}"/>
              </a:ext>
            </a:extLst>
          </p:cNvPr>
          <p:cNvSpPr txBox="1"/>
          <p:nvPr/>
        </p:nvSpPr>
        <p:spPr>
          <a:xfrm>
            <a:off x="442748" y="5494290"/>
            <a:ext cx="11073771" cy="514738"/>
          </a:xfrm>
          <a:prstGeom prst="rect">
            <a:avLst/>
          </a:prstGeom>
          <a:solidFill>
            <a:srgbClr val="4B00A3"/>
          </a:solidFill>
          <a:ln>
            <a:noFill/>
          </a:ln>
        </p:spPr>
        <p:txBody>
          <a:bodyPr spcFirstLastPara="1" wrap="square" lIns="216000" tIns="72000" rIns="216000" bIns="72000" anchor="t" anchorCtr="0">
            <a:spAutoFit/>
          </a:bodyPr>
          <a:lstStyle/>
          <a:p>
            <a:pPr algn="ctr"/>
            <a:r>
              <a:rPr lang="en-GB" sz="2400" b="1">
                <a:solidFill>
                  <a:schemeClr val="bg1"/>
                </a:solidFill>
                <a:latin typeface="+mj-lt"/>
                <a:ea typeface="Nunito"/>
                <a:cs typeface="Nunito"/>
                <a:sym typeface="Nunito"/>
              </a:rPr>
              <a:t>WE PLAN TO REPORT ON ALL STEPS TAKEN AND THEIR IMPACT AT END OF 2024</a:t>
            </a:r>
          </a:p>
        </p:txBody>
      </p:sp>
    </p:spTree>
    <p:extLst>
      <p:ext uri="{BB962C8B-B14F-4D97-AF65-F5344CB8AC3E}">
        <p14:creationId xmlns:p14="http://schemas.microsoft.com/office/powerpoint/2010/main" val="3446113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Google Shape;179;p10" descr="A close up of a sign&#10;&#10;Description automatically generated">
            <a:extLst>
              <a:ext uri="{FF2B5EF4-FFF2-40B4-BE49-F238E27FC236}">
                <a16:creationId xmlns:a16="http://schemas.microsoft.com/office/drawing/2014/main" id="{901B9521-45E9-4C85-BA78-189324D9E522}"/>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094777" y="482220"/>
            <a:ext cx="2645656" cy="459123"/>
          </a:xfrm>
          <a:prstGeom prst="rect">
            <a:avLst/>
          </a:prstGeom>
          <a:noFill/>
          <a:ln>
            <a:noFill/>
          </a:ln>
        </p:spPr>
      </p:pic>
      <p:pic>
        <p:nvPicPr>
          <p:cNvPr id="6" name="Picture 5" descr="A group of white logos&#10;&#10;Description automatically generated">
            <a:extLst>
              <a:ext uri="{FF2B5EF4-FFF2-40B4-BE49-F238E27FC236}">
                <a16:creationId xmlns:a16="http://schemas.microsoft.com/office/drawing/2014/main" id="{4C710F86-A440-DF64-9E70-A1B85FEF8D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6507" y="5419743"/>
            <a:ext cx="7772400" cy="1165860"/>
          </a:xfrm>
          <a:prstGeom prst="rect">
            <a:avLst/>
          </a:prstGeom>
        </p:spPr>
      </p:pic>
      <p:sp>
        <p:nvSpPr>
          <p:cNvPr id="8" name="Title 1">
            <a:extLst>
              <a:ext uri="{FF2B5EF4-FFF2-40B4-BE49-F238E27FC236}">
                <a16:creationId xmlns:a16="http://schemas.microsoft.com/office/drawing/2014/main" id="{AC4E299E-49EA-09CF-8A4B-FA3F5CADA249}"/>
              </a:ext>
            </a:extLst>
          </p:cNvPr>
          <p:cNvSpPr txBox="1">
            <a:spLocks/>
          </p:cNvSpPr>
          <p:nvPr/>
        </p:nvSpPr>
        <p:spPr>
          <a:xfrm>
            <a:off x="1196978" y="2791857"/>
            <a:ext cx="9711457" cy="1151084"/>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pPr algn="ctr">
              <a:spcAft>
                <a:spcPts val="1200"/>
              </a:spcAft>
            </a:pPr>
            <a:r>
              <a:rPr lang="en-US" sz="3600" b="0">
                <a:solidFill>
                  <a:schemeClr val="bg1"/>
                </a:solidFill>
              </a:rPr>
              <a:t>Visit </a:t>
            </a:r>
            <a:r>
              <a:rPr lang="en-US" sz="3600">
                <a:solidFill>
                  <a:schemeClr val="bg1"/>
                </a:solidFill>
              </a:rPr>
              <a:t>WeAreUndefeatable.co.uk </a:t>
            </a:r>
            <a:r>
              <a:rPr lang="en-US" sz="3600" b="0">
                <a:solidFill>
                  <a:schemeClr val="bg1"/>
                </a:solidFill>
              </a:rPr>
              <a:t>for more information</a:t>
            </a:r>
          </a:p>
          <a:p>
            <a:pPr algn="ctr">
              <a:spcAft>
                <a:spcPts val="1200"/>
              </a:spcAft>
            </a:pPr>
            <a:r>
              <a:rPr lang="en-US" sz="3600" b="0">
                <a:solidFill>
                  <a:schemeClr val="bg1"/>
                </a:solidFill>
              </a:rPr>
              <a:t>Or contact </a:t>
            </a:r>
            <a:r>
              <a:rPr lang="en-US" sz="3600">
                <a:solidFill>
                  <a:schemeClr val="bg1"/>
                </a:solidFill>
              </a:rPr>
              <a:t>WeAreUndefeatable@ageuk.org.uk</a:t>
            </a:r>
          </a:p>
        </p:txBody>
      </p:sp>
    </p:spTree>
    <p:extLst>
      <p:ext uri="{BB962C8B-B14F-4D97-AF65-F5344CB8AC3E}">
        <p14:creationId xmlns:p14="http://schemas.microsoft.com/office/powerpoint/2010/main" val="130328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Google Shape;160;p27">
            <a:extLst>
              <a:ext uri="{FF2B5EF4-FFF2-40B4-BE49-F238E27FC236}">
                <a16:creationId xmlns:a16="http://schemas.microsoft.com/office/drawing/2014/main" id="{6F712688-2941-2B7A-09A4-94ED3F16FF6C}"/>
              </a:ext>
            </a:extLst>
          </p:cNvPr>
          <p:cNvSpPr txBox="1"/>
          <p:nvPr/>
        </p:nvSpPr>
        <p:spPr>
          <a:xfrm>
            <a:off x="515937" y="2940430"/>
            <a:ext cx="3384552" cy="904245"/>
          </a:xfrm>
          <a:prstGeom prst="rect">
            <a:avLst/>
          </a:prstGeom>
          <a:solidFill>
            <a:schemeClr val="accent3"/>
          </a:solidFill>
          <a:ln>
            <a:noFill/>
          </a:ln>
        </p:spPr>
        <p:txBody>
          <a:bodyPr spcFirstLastPara="1" wrap="square" lIns="216000" tIns="216000" rIns="216000" bIns="108000" anchor="t" anchorCtr="0">
            <a:spAutoFit/>
          </a:bodyPr>
          <a:lstStyle/>
          <a:p>
            <a:pPr>
              <a:lnSpc>
                <a:spcPts val="4500"/>
              </a:lnSpc>
            </a:pPr>
            <a:r>
              <a:rPr lang="en-GB" sz="5000" b="1">
                <a:solidFill>
                  <a:schemeClr val="accent2"/>
                </a:solidFill>
                <a:latin typeface="+mj-lt"/>
                <a:ea typeface="Nunito"/>
                <a:cs typeface="Nunito"/>
                <a:sym typeface="Nunito"/>
              </a:rPr>
              <a:t>APPENDIX</a:t>
            </a:r>
          </a:p>
        </p:txBody>
      </p:sp>
    </p:spTree>
    <p:extLst>
      <p:ext uri="{BB962C8B-B14F-4D97-AF65-F5344CB8AC3E}">
        <p14:creationId xmlns:p14="http://schemas.microsoft.com/office/powerpoint/2010/main" val="958398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58B0A3-CF5D-4129-11D8-F36D5456A94A}"/>
              </a:ext>
            </a:extLst>
          </p:cNvPr>
          <p:cNvSpPr>
            <a:spLocks noGrp="1"/>
          </p:cNvSpPr>
          <p:nvPr>
            <p:ph type="title"/>
          </p:nvPr>
        </p:nvSpPr>
        <p:spPr/>
        <p:txBody>
          <a:bodyPr/>
          <a:lstStyle/>
          <a:p>
            <a:r>
              <a:rPr lang="en-GB"/>
              <a:t>APPENDIX: </a:t>
            </a:r>
            <a:r>
              <a:rPr lang="en-GB" b="0"/>
              <a:t>SAMPLE BREAKDOWN (1/3)</a:t>
            </a:r>
          </a:p>
        </p:txBody>
      </p:sp>
      <p:sp>
        <p:nvSpPr>
          <p:cNvPr id="10" name="Text Placeholder 9">
            <a:extLst>
              <a:ext uri="{FF2B5EF4-FFF2-40B4-BE49-F238E27FC236}">
                <a16:creationId xmlns:a16="http://schemas.microsoft.com/office/drawing/2014/main" id="{4FA7EE60-2538-75B0-4DC5-CCB9FDA15203}"/>
              </a:ext>
            </a:extLst>
          </p:cNvPr>
          <p:cNvSpPr>
            <a:spLocks noGrp="1"/>
          </p:cNvSpPr>
          <p:nvPr>
            <p:ph type="body" sz="quarter" idx="15"/>
          </p:nvPr>
        </p:nvSpPr>
        <p:spPr>
          <a:xfrm>
            <a:off x="521379" y="1269481"/>
            <a:ext cx="11154683" cy="276999"/>
          </a:xfrm>
        </p:spPr>
        <p:txBody>
          <a:bodyPr/>
          <a:lstStyle/>
          <a:p>
            <a:r>
              <a:rPr lang="en-GB"/>
              <a:t>Demographic profile of all consultation participants, n=2,241</a:t>
            </a:r>
          </a:p>
        </p:txBody>
      </p:sp>
      <p:graphicFrame>
        <p:nvGraphicFramePr>
          <p:cNvPr id="11" name="Table 10">
            <a:extLst>
              <a:ext uri="{FF2B5EF4-FFF2-40B4-BE49-F238E27FC236}">
                <a16:creationId xmlns:a16="http://schemas.microsoft.com/office/drawing/2014/main" id="{C2537AD7-E7DE-45CF-54A4-77DD37AF4D12}"/>
              </a:ext>
            </a:extLst>
          </p:cNvPr>
          <p:cNvGraphicFramePr>
            <a:graphicFrameLocks noGrp="1"/>
          </p:cNvGraphicFramePr>
          <p:nvPr>
            <p:extLst>
              <p:ext uri="{D42A27DB-BD31-4B8C-83A1-F6EECF244321}">
                <p14:modId xmlns:p14="http://schemas.microsoft.com/office/powerpoint/2010/main" val="1100740339"/>
              </p:ext>
            </p:extLst>
          </p:nvPr>
        </p:nvGraphicFramePr>
        <p:xfrm>
          <a:off x="4403723" y="1747949"/>
          <a:ext cx="3357181" cy="1144026"/>
        </p:xfrm>
        <a:graphic>
          <a:graphicData uri="http://schemas.openxmlformats.org/drawingml/2006/table">
            <a:tbl>
              <a:tblPr firstRow="1" bandRow="1">
                <a:tableStyleId>{C083E6E3-FA7D-4D7B-A595-EF9225AFEA82}</a:tableStyleId>
              </a:tblPr>
              <a:tblGrid>
                <a:gridCol w="1919078">
                  <a:extLst>
                    <a:ext uri="{9D8B030D-6E8A-4147-A177-3AD203B41FA5}">
                      <a16:colId xmlns:a16="http://schemas.microsoft.com/office/drawing/2014/main" val="2095183653"/>
                    </a:ext>
                  </a:extLst>
                </a:gridCol>
                <a:gridCol w="1438103">
                  <a:extLst>
                    <a:ext uri="{9D8B030D-6E8A-4147-A177-3AD203B41FA5}">
                      <a16:colId xmlns:a16="http://schemas.microsoft.com/office/drawing/2014/main" val="562232564"/>
                    </a:ext>
                  </a:extLst>
                </a:gridCol>
              </a:tblGrid>
              <a:tr h="381342">
                <a:tc gridSpan="2">
                  <a:txBody>
                    <a:bodyPr/>
                    <a:lstStyle/>
                    <a:p>
                      <a:r>
                        <a:rPr lang="en-GB" sz="1400">
                          <a:solidFill>
                            <a:schemeClr val="bg1"/>
                          </a:solidFill>
                        </a:rPr>
                        <a:t>Gender</a:t>
                      </a:r>
                      <a:endParaRPr lang="en-GB" sz="1400">
                        <a:solidFill>
                          <a:schemeClr val="bg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sz="1400">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267193289"/>
                  </a:ext>
                </a:extLst>
              </a:tr>
              <a:tr h="381342">
                <a:tc>
                  <a:txBody>
                    <a:bodyPr/>
                    <a:lstStyle/>
                    <a:p>
                      <a:r>
                        <a:rPr lang="en-GB" sz="1400">
                          <a:solidFill>
                            <a:schemeClr val="accent1"/>
                          </a:solidFill>
                        </a:rPr>
                        <a:t>Female</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60%</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888139343"/>
                  </a:ext>
                </a:extLst>
              </a:tr>
              <a:tr h="381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Male</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39%</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28271140"/>
                  </a:ext>
                </a:extLst>
              </a:tr>
            </a:tbl>
          </a:graphicData>
        </a:graphic>
      </p:graphicFrame>
      <p:graphicFrame>
        <p:nvGraphicFramePr>
          <p:cNvPr id="12" name="Table 11">
            <a:extLst>
              <a:ext uri="{FF2B5EF4-FFF2-40B4-BE49-F238E27FC236}">
                <a16:creationId xmlns:a16="http://schemas.microsoft.com/office/drawing/2014/main" id="{68BF17BD-51C9-22FB-1527-38F44162F85B}"/>
              </a:ext>
            </a:extLst>
          </p:cNvPr>
          <p:cNvGraphicFramePr>
            <a:graphicFrameLocks noGrp="1"/>
          </p:cNvGraphicFramePr>
          <p:nvPr>
            <p:extLst>
              <p:ext uri="{D42A27DB-BD31-4B8C-83A1-F6EECF244321}">
                <p14:modId xmlns:p14="http://schemas.microsoft.com/office/powerpoint/2010/main" val="2047942976"/>
              </p:ext>
            </p:extLst>
          </p:nvPr>
        </p:nvGraphicFramePr>
        <p:xfrm>
          <a:off x="4403725" y="3160679"/>
          <a:ext cx="3357181" cy="2944288"/>
        </p:xfrm>
        <a:graphic>
          <a:graphicData uri="http://schemas.openxmlformats.org/drawingml/2006/table">
            <a:tbl>
              <a:tblPr firstRow="1" bandRow="1">
                <a:tableStyleId>{C083E6E3-FA7D-4D7B-A595-EF9225AFEA82}</a:tableStyleId>
              </a:tblPr>
              <a:tblGrid>
                <a:gridCol w="1950688">
                  <a:extLst>
                    <a:ext uri="{9D8B030D-6E8A-4147-A177-3AD203B41FA5}">
                      <a16:colId xmlns:a16="http://schemas.microsoft.com/office/drawing/2014/main" val="2095183653"/>
                    </a:ext>
                  </a:extLst>
                </a:gridCol>
                <a:gridCol w="1406493">
                  <a:extLst>
                    <a:ext uri="{9D8B030D-6E8A-4147-A177-3AD203B41FA5}">
                      <a16:colId xmlns:a16="http://schemas.microsoft.com/office/drawing/2014/main" val="2355265651"/>
                    </a:ext>
                  </a:extLst>
                </a:gridCol>
              </a:tblGrid>
              <a:tr h="368036">
                <a:tc gridSpan="2">
                  <a:txBody>
                    <a:bodyPr/>
                    <a:lstStyle/>
                    <a:p>
                      <a:r>
                        <a:rPr lang="en-GB" sz="1400">
                          <a:solidFill>
                            <a:schemeClr val="bg1"/>
                          </a:solidFill>
                        </a:rPr>
                        <a:t>Age</a:t>
                      </a:r>
                      <a:endParaRPr lang="en-GB" sz="1400">
                        <a:solidFill>
                          <a:schemeClr val="bg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sz="1400">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267193289"/>
                  </a:ext>
                </a:extLst>
              </a:tr>
              <a:tr h="368036">
                <a:tc>
                  <a:txBody>
                    <a:bodyPr/>
                    <a:lstStyle/>
                    <a:p>
                      <a:r>
                        <a:rPr lang="en-GB" sz="1400">
                          <a:solidFill>
                            <a:schemeClr val="accent1"/>
                          </a:solidFill>
                        </a:rPr>
                        <a:t>Under 20</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 (n=9)</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888139343"/>
                  </a:ext>
                </a:extLst>
              </a:tr>
              <a:tr h="36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20-29</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6%</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28271140"/>
                  </a:ext>
                </a:extLst>
              </a:tr>
              <a:tr h="36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30-39</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14%</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89277940"/>
                  </a:ext>
                </a:extLst>
              </a:tr>
              <a:tr h="36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40-49</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18%</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23516000"/>
                  </a:ext>
                </a:extLst>
              </a:tr>
              <a:tr h="36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50-59</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23%</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60422256"/>
                  </a:ext>
                </a:extLst>
              </a:tr>
              <a:tr h="36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60-69</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23%</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292279069"/>
                  </a:ext>
                </a:extLst>
              </a:tr>
              <a:tr h="36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70+</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15%</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43362411"/>
                  </a:ext>
                </a:extLst>
              </a:tr>
            </a:tbl>
          </a:graphicData>
        </a:graphic>
      </p:graphicFrame>
      <p:graphicFrame>
        <p:nvGraphicFramePr>
          <p:cNvPr id="13" name="Table 12">
            <a:extLst>
              <a:ext uri="{FF2B5EF4-FFF2-40B4-BE49-F238E27FC236}">
                <a16:creationId xmlns:a16="http://schemas.microsoft.com/office/drawing/2014/main" id="{4A26AE67-B297-6173-4E6A-7C930A9D3272}"/>
              </a:ext>
            </a:extLst>
          </p:cNvPr>
          <p:cNvGraphicFramePr>
            <a:graphicFrameLocks noGrp="1"/>
          </p:cNvGraphicFramePr>
          <p:nvPr>
            <p:extLst>
              <p:ext uri="{D42A27DB-BD31-4B8C-83A1-F6EECF244321}">
                <p14:modId xmlns:p14="http://schemas.microsoft.com/office/powerpoint/2010/main" val="2497311061"/>
              </p:ext>
            </p:extLst>
          </p:nvPr>
        </p:nvGraphicFramePr>
        <p:xfrm>
          <a:off x="515939" y="1747950"/>
          <a:ext cx="3384550" cy="4560785"/>
        </p:xfrm>
        <a:graphic>
          <a:graphicData uri="http://schemas.openxmlformats.org/drawingml/2006/table">
            <a:tbl>
              <a:tblPr firstRow="1" bandRow="1">
                <a:tableStyleId>{C083E6E3-FA7D-4D7B-A595-EF9225AFEA82}</a:tableStyleId>
              </a:tblPr>
              <a:tblGrid>
                <a:gridCol w="2638085">
                  <a:extLst>
                    <a:ext uri="{9D8B030D-6E8A-4147-A177-3AD203B41FA5}">
                      <a16:colId xmlns:a16="http://schemas.microsoft.com/office/drawing/2014/main" val="2095183653"/>
                    </a:ext>
                  </a:extLst>
                </a:gridCol>
                <a:gridCol w="746465">
                  <a:extLst>
                    <a:ext uri="{9D8B030D-6E8A-4147-A177-3AD203B41FA5}">
                      <a16:colId xmlns:a16="http://schemas.microsoft.com/office/drawing/2014/main" val="3293641622"/>
                    </a:ext>
                  </a:extLst>
                </a:gridCol>
              </a:tblGrid>
              <a:tr h="335485">
                <a:tc gridSpan="2">
                  <a:txBody>
                    <a:bodyPr/>
                    <a:lstStyle/>
                    <a:p>
                      <a:r>
                        <a:rPr lang="en-GB" sz="1400">
                          <a:solidFill>
                            <a:schemeClr val="bg1"/>
                          </a:solidFill>
                        </a:rPr>
                        <a:t>Area</a:t>
                      </a:r>
                      <a:endParaRPr lang="en-GB" sz="1400">
                        <a:solidFill>
                          <a:schemeClr val="bg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sz="1400">
                        <a:solidFill>
                          <a:schemeClr val="accent1"/>
                        </a:solidFill>
                        <a:latin typeface="Nunito" pitchFamily="2" charset="0"/>
                        <a:cs typeface="Arial" panose="020B0604020202020204" pitchFamily="34" charset="0"/>
                      </a:endParaRPr>
                    </a:p>
                  </a:txBody>
                  <a:tcPr marL="405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67193289"/>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North West England</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16%</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11987763"/>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South East England excl. London</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15%</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91038036"/>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London</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12%</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888139343"/>
                  </a:ext>
                </a:extLst>
              </a:tr>
              <a:tr h="435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East Midlands</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10%</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89277940"/>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East of England</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10%</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31646688"/>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South West England</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10%</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257941640"/>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Yorkshire &amp; the Humber</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9%</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067318307"/>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West Midlands</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8%</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65663648"/>
                  </a:ext>
                </a:extLst>
              </a:tr>
              <a:tr h="435225">
                <a:tc>
                  <a:txBody>
                    <a:bodyPr/>
                    <a:lstStyle/>
                    <a:p>
                      <a:r>
                        <a:rPr lang="en-GB" sz="1400">
                          <a:solidFill>
                            <a:schemeClr val="accent1"/>
                          </a:solidFill>
                        </a:rPr>
                        <a:t>North East England</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5%</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788854274"/>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Scotland</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2%</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66636599"/>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Wales</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2%</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595010661"/>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Northern Ireland</a:t>
                      </a:r>
                      <a:endParaRPr lang="en-GB" sz="1400">
                        <a:solidFill>
                          <a:schemeClr val="accent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83505187"/>
                  </a:ext>
                </a:extLst>
              </a:tr>
            </a:tbl>
          </a:graphicData>
        </a:graphic>
      </p:graphicFrame>
      <p:graphicFrame>
        <p:nvGraphicFramePr>
          <p:cNvPr id="14" name="Table 13">
            <a:extLst>
              <a:ext uri="{FF2B5EF4-FFF2-40B4-BE49-F238E27FC236}">
                <a16:creationId xmlns:a16="http://schemas.microsoft.com/office/drawing/2014/main" id="{852B0EED-9776-65AD-36D7-DDBCB7EC8684}"/>
              </a:ext>
            </a:extLst>
          </p:cNvPr>
          <p:cNvGraphicFramePr>
            <a:graphicFrameLocks noGrp="1"/>
          </p:cNvGraphicFramePr>
          <p:nvPr>
            <p:extLst>
              <p:ext uri="{D42A27DB-BD31-4B8C-83A1-F6EECF244321}">
                <p14:modId xmlns:p14="http://schemas.microsoft.com/office/powerpoint/2010/main" val="3134010372"/>
              </p:ext>
            </p:extLst>
          </p:nvPr>
        </p:nvGraphicFramePr>
        <p:xfrm>
          <a:off x="8291513" y="1747949"/>
          <a:ext cx="3384549" cy="1144026"/>
        </p:xfrm>
        <a:graphic>
          <a:graphicData uri="http://schemas.openxmlformats.org/drawingml/2006/table">
            <a:tbl>
              <a:tblPr firstRow="1" bandRow="1">
                <a:tableStyleId>{C083E6E3-FA7D-4D7B-A595-EF9225AFEA82}</a:tableStyleId>
              </a:tblPr>
              <a:tblGrid>
                <a:gridCol w="2210640">
                  <a:extLst>
                    <a:ext uri="{9D8B030D-6E8A-4147-A177-3AD203B41FA5}">
                      <a16:colId xmlns:a16="http://schemas.microsoft.com/office/drawing/2014/main" val="2220494220"/>
                    </a:ext>
                  </a:extLst>
                </a:gridCol>
                <a:gridCol w="1173909">
                  <a:extLst>
                    <a:ext uri="{9D8B030D-6E8A-4147-A177-3AD203B41FA5}">
                      <a16:colId xmlns:a16="http://schemas.microsoft.com/office/drawing/2014/main" val="3732121499"/>
                    </a:ext>
                  </a:extLst>
                </a:gridCol>
              </a:tblGrid>
              <a:tr h="381342">
                <a:tc gridSpan="2">
                  <a:txBody>
                    <a:bodyPr/>
                    <a:lstStyle/>
                    <a:p>
                      <a:r>
                        <a:rPr lang="en-GB" sz="1400">
                          <a:solidFill>
                            <a:schemeClr val="bg1"/>
                          </a:solidFill>
                        </a:rPr>
                        <a:t>Disability</a:t>
                      </a:r>
                      <a:endParaRPr lang="en-GB" sz="1400">
                        <a:solidFill>
                          <a:schemeClr val="bg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sz="1400">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335168091"/>
                  </a:ext>
                </a:extLst>
              </a:tr>
              <a:tr h="381342">
                <a:tc>
                  <a:txBody>
                    <a:bodyPr/>
                    <a:lstStyle/>
                    <a:p>
                      <a:r>
                        <a:rPr lang="en-GB" sz="1400">
                          <a:solidFill>
                            <a:schemeClr val="accent1"/>
                          </a:solidFill>
                        </a:rPr>
                        <a:t>Identify as disabled</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61%</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59353904"/>
                  </a:ext>
                </a:extLst>
              </a:tr>
              <a:tr h="381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accent1"/>
                          </a:solidFill>
                        </a:rPr>
                        <a:t>Not disabled</a:t>
                      </a:r>
                      <a:endParaRPr lang="en-GB" sz="1400">
                        <a:solidFill>
                          <a:schemeClr val="accent1"/>
                        </a:solidFill>
                        <a:latin typeface="Nunito" pitchFamily="2" charset="0"/>
                        <a:cs typeface="Arial" panose="020B0604020202020204" pitchFamily="34" charset="0"/>
                      </a:endParaRPr>
                    </a:p>
                  </a:txBody>
                  <a:tcPr marL="144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36%</a:t>
                      </a:r>
                      <a:endParaRPr lang="en-GB" sz="1400" b="1">
                        <a:solidFill>
                          <a:schemeClr val="accent1"/>
                        </a:solidFill>
                        <a:latin typeface="Nunito" pitchFamily="2" charset="0"/>
                        <a:cs typeface="Arial" panose="020B0604020202020204" pitchFamily="34" charset="0"/>
                      </a:endParaRPr>
                    </a:p>
                  </a:txBody>
                  <a:tcPr marL="40500" marR="144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900322046"/>
                  </a:ext>
                </a:extLst>
              </a:tr>
            </a:tbl>
          </a:graphicData>
        </a:graphic>
      </p:graphicFrame>
    </p:spTree>
    <p:extLst>
      <p:ext uri="{BB962C8B-B14F-4D97-AF65-F5344CB8AC3E}">
        <p14:creationId xmlns:p14="http://schemas.microsoft.com/office/powerpoint/2010/main" val="4166787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58B0A3-CF5D-4129-11D8-F36D5456A94A}"/>
              </a:ext>
            </a:extLst>
          </p:cNvPr>
          <p:cNvSpPr>
            <a:spLocks noGrp="1"/>
          </p:cNvSpPr>
          <p:nvPr>
            <p:ph type="title"/>
          </p:nvPr>
        </p:nvSpPr>
        <p:spPr/>
        <p:txBody>
          <a:bodyPr/>
          <a:lstStyle/>
          <a:p>
            <a:r>
              <a:rPr lang="en-GB"/>
              <a:t>APPENDIX: </a:t>
            </a:r>
            <a:r>
              <a:rPr lang="en-GB" b="0"/>
              <a:t>SAMPLE BREAKDOWN (2/3)</a:t>
            </a:r>
          </a:p>
        </p:txBody>
      </p:sp>
      <p:graphicFrame>
        <p:nvGraphicFramePr>
          <p:cNvPr id="6" name="Table 5">
            <a:extLst>
              <a:ext uri="{FF2B5EF4-FFF2-40B4-BE49-F238E27FC236}">
                <a16:creationId xmlns:a16="http://schemas.microsoft.com/office/drawing/2014/main" id="{EA5FC932-CAE6-0129-ECE2-B3205DFCA100}"/>
              </a:ext>
            </a:extLst>
          </p:cNvPr>
          <p:cNvGraphicFramePr>
            <a:graphicFrameLocks noGrp="1"/>
          </p:cNvGraphicFramePr>
          <p:nvPr>
            <p:extLst>
              <p:ext uri="{D42A27DB-BD31-4B8C-83A1-F6EECF244321}">
                <p14:modId xmlns:p14="http://schemas.microsoft.com/office/powerpoint/2010/main" val="1347149546"/>
              </p:ext>
            </p:extLst>
          </p:nvPr>
        </p:nvGraphicFramePr>
        <p:xfrm>
          <a:off x="451284" y="1191493"/>
          <a:ext cx="5367625" cy="5358326"/>
        </p:xfrm>
        <a:graphic>
          <a:graphicData uri="http://schemas.openxmlformats.org/drawingml/2006/table">
            <a:tbl>
              <a:tblPr firstRow="1" bandRow="1">
                <a:tableStyleId>{C083E6E3-FA7D-4D7B-A595-EF9225AFEA82}</a:tableStyleId>
              </a:tblPr>
              <a:tblGrid>
                <a:gridCol w="4183791">
                  <a:extLst>
                    <a:ext uri="{9D8B030D-6E8A-4147-A177-3AD203B41FA5}">
                      <a16:colId xmlns:a16="http://schemas.microsoft.com/office/drawing/2014/main" val="2095183653"/>
                    </a:ext>
                  </a:extLst>
                </a:gridCol>
                <a:gridCol w="1183834">
                  <a:extLst>
                    <a:ext uri="{9D8B030D-6E8A-4147-A177-3AD203B41FA5}">
                      <a16:colId xmlns:a16="http://schemas.microsoft.com/office/drawing/2014/main" val="3293641622"/>
                    </a:ext>
                  </a:extLst>
                </a:gridCol>
              </a:tblGrid>
              <a:tr h="258635">
                <a:tc gridSpan="2">
                  <a:txBody>
                    <a:bodyPr/>
                    <a:lstStyle/>
                    <a:p>
                      <a:r>
                        <a:rPr lang="en-GB" sz="1400">
                          <a:solidFill>
                            <a:schemeClr val="bg1"/>
                          </a:solidFill>
                        </a:rPr>
                        <a:t>Specific LTHCs among those with LTHCs, n=1,009</a:t>
                      </a:r>
                      <a:endParaRPr lang="en-GB" sz="1400">
                        <a:solidFill>
                          <a:schemeClr val="bg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sz="1400">
                        <a:solidFill>
                          <a:schemeClr val="accent1"/>
                        </a:solidFill>
                        <a:latin typeface="Nunito" pitchFamily="2" charset="0"/>
                        <a:cs typeface="Arial" panose="020B0604020202020204" pitchFamily="34" charset="0"/>
                      </a:endParaRPr>
                    </a:p>
                  </a:txBody>
                  <a:tcPr marL="405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67193289"/>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Arthritis (Osteoarthritis, Rheumatoid Arthritis, other)</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41%</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21338066"/>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Back pain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27%</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24887389"/>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Long term anxiety disorder</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18%</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588731605"/>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A long term limiting mobility condition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18%</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25326259"/>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Heart disease, hypertension (or other hear related condition)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17%</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06260791"/>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Long term depression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17%</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732664982"/>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Asthma</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17%</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11987763"/>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Type 2 Diabetes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14%</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91038036"/>
                  </a:ext>
                </a:extLst>
              </a:tr>
              <a:tr h="396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Severe mental health condition (e.g. schizophrenia, bipolar disorder, obsessive compulsive disorder, personality disorder)</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9%</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888139343"/>
                  </a:ext>
                </a:extLst>
              </a:tr>
              <a:tr h="335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Stroke</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7%</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89277940"/>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Chronic Obstructive Pulmonary Disease/Lung Condition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7%</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31646688"/>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Cancer (excluding breast)</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6%</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257941640"/>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Breast cancer</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6%</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067318307"/>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Type 1 Diabetes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4%</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65663648"/>
                  </a:ext>
                </a:extLst>
              </a:tr>
              <a:tr h="335528">
                <a:tc>
                  <a:txBody>
                    <a:bodyPr/>
                    <a:lstStyle/>
                    <a:p>
                      <a:r>
                        <a:rPr lang="en-GB" sz="1200" kern="1200">
                          <a:solidFill>
                            <a:schemeClr val="accent1"/>
                          </a:solidFill>
                          <a:latin typeface="+mn-lt"/>
                          <a:ea typeface="+mn-ea"/>
                          <a:cs typeface="+mn-cs"/>
                        </a:rPr>
                        <a:t>Multiple Sclerosis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2%</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788854274"/>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Parkinson’s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2%</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66636599"/>
                  </a:ext>
                </a:extLst>
              </a:tr>
              <a:tr h="396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Dementia (including all types of dementia such as Alzheimer’s Disease &amp; Vascular dementia)</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595010661"/>
                  </a:ext>
                </a:extLst>
              </a:tr>
              <a:tr h="247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Other</a:t>
                      </a:r>
                    </a:p>
                  </a:txBody>
                  <a:tcPr marL="108000" marR="40500" marT="20250" marB="20250" anchor="ctr">
                    <a:lnL w="38100" cap="flat" cmpd="sng" algn="ctr">
                      <a:solidFill>
                        <a:schemeClr val="bg1"/>
                      </a:solidFill>
                      <a:prstDash val="solid"/>
                      <a:round/>
                      <a:headEnd type="none" w="med" len="med"/>
                      <a:tailEnd type="none" w="med" len="med"/>
                    </a:lnL>
                    <a:lnR w="12700" cap="flat" cmpd="sng" algn="ctr">
                      <a:solidFill>
                        <a:srgbClr val="EADF4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tc>
                  <a:txBody>
                    <a:bodyPr/>
                    <a:lstStyle/>
                    <a:p>
                      <a:pPr algn="r"/>
                      <a:r>
                        <a:rPr lang="en-GB" sz="1400" b="1">
                          <a:solidFill>
                            <a:schemeClr val="accent1"/>
                          </a:solidFill>
                          <a:latin typeface="+mj-lt"/>
                        </a:rPr>
                        <a:t>1%</a:t>
                      </a:r>
                      <a:endParaRPr lang="en-GB" sz="1400" b="1">
                        <a:solidFill>
                          <a:schemeClr val="accent1"/>
                        </a:solidFill>
                        <a:latin typeface="+mj-lt"/>
                        <a:cs typeface="Arial" panose="020B0604020202020204" pitchFamily="34" charset="0"/>
                      </a:endParaRPr>
                    </a:p>
                  </a:txBody>
                  <a:tcPr marL="40500" marR="108000" marT="20250" marB="20250" anchor="ctr">
                    <a:lnL w="12700" cap="flat" cmpd="sng" algn="ctr">
                      <a:solidFill>
                        <a:srgbClr val="EADF4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extLst>
                  <a:ext uri="{0D108BD9-81ED-4DB2-BD59-A6C34878D82A}">
                    <a16:rowId xmlns:a16="http://schemas.microsoft.com/office/drawing/2014/main" val="4083505187"/>
                  </a:ext>
                </a:extLst>
              </a:tr>
            </a:tbl>
          </a:graphicData>
        </a:graphic>
      </p:graphicFrame>
      <p:graphicFrame>
        <p:nvGraphicFramePr>
          <p:cNvPr id="15" name="Table 14">
            <a:extLst>
              <a:ext uri="{FF2B5EF4-FFF2-40B4-BE49-F238E27FC236}">
                <a16:creationId xmlns:a16="http://schemas.microsoft.com/office/drawing/2014/main" id="{9E9089BD-819C-4166-E83B-51FB8AFCF611}"/>
              </a:ext>
            </a:extLst>
          </p:cNvPr>
          <p:cNvGraphicFramePr>
            <a:graphicFrameLocks noGrp="1"/>
          </p:cNvGraphicFramePr>
          <p:nvPr>
            <p:extLst>
              <p:ext uri="{D42A27DB-BD31-4B8C-83A1-F6EECF244321}">
                <p14:modId xmlns:p14="http://schemas.microsoft.com/office/powerpoint/2010/main" val="2616006666"/>
              </p:ext>
            </p:extLst>
          </p:nvPr>
        </p:nvGraphicFramePr>
        <p:xfrm>
          <a:off x="6096000" y="1191493"/>
          <a:ext cx="5367625" cy="5342714"/>
        </p:xfrm>
        <a:graphic>
          <a:graphicData uri="http://schemas.openxmlformats.org/drawingml/2006/table">
            <a:tbl>
              <a:tblPr firstRow="1" bandRow="1">
                <a:tableStyleId>{C083E6E3-FA7D-4D7B-A595-EF9225AFEA82}</a:tableStyleId>
              </a:tblPr>
              <a:tblGrid>
                <a:gridCol w="4183791">
                  <a:extLst>
                    <a:ext uri="{9D8B030D-6E8A-4147-A177-3AD203B41FA5}">
                      <a16:colId xmlns:a16="http://schemas.microsoft.com/office/drawing/2014/main" val="2095183653"/>
                    </a:ext>
                  </a:extLst>
                </a:gridCol>
                <a:gridCol w="1183834">
                  <a:extLst>
                    <a:ext uri="{9D8B030D-6E8A-4147-A177-3AD203B41FA5}">
                      <a16:colId xmlns:a16="http://schemas.microsoft.com/office/drawing/2014/main" val="3293641622"/>
                    </a:ext>
                  </a:extLst>
                </a:gridCol>
              </a:tblGrid>
              <a:tr h="258635">
                <a:tc gridSpan="2">
                  <a:txBody>
                    <a:bodyPr/>
                    <a:lstStyle/>
                    <a:p>
                      <a:r>
                        <a:rPr lang="en-GB" sz="1400">
                          <a:solidFill>
                            <a:schemeClr val="bg1"/>
                          </a:solidFill>
                        </a:rPr>
                        <a:t>Specific LTHCs cared for by family/friends/carers, n=569</a:t>
                      </a:r>
                      <a:endParaRPr lang="en-GB" sz="1400">
                        <a:solidFill>
                          <a:schemeClr val="bg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sz="1400">
                        <a:solidFill>
                          <a:schemeClr val="accent1"/>
                        </a:solidFill>
                        <a:latin typeface="Nunito" pitchFamily="2" charset="0"/>
                        <a:cs typeface="Arial" panose="020B0604020202020204" pitchFamily="34" charset="0"/>
                      </a:endParaRPr>
                    </a:p>
                  </a:txBody>
                  <a:tcPr marL="405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67193289"/>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Arthritis (Osteoarthritis, Rheumatoid Arthritis, other)</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27%</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21338066"/>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Back pain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16%</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24887389"/>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Heart disease, hypertension (or other hear related condition)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16%</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2193487"/>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A long term limiting mobility condition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16%</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29798607"/>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Type 2 Diabetes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15%</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07098234"/>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Long term anxiety disorder</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13%</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588731605"/>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Long term depression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12%</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732664982"/>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Dementia (including all types of dementia such as Alzheimer’s Disease &amp; Vascular dementia)</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12%</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8445164"/>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Cancer (excluding breast)</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10%</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11987763"/>
                  </a:ext>
                </a:extLst>
              </a:tr>
              <a:tr h="396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Asthma</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10%</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888139343"/>
                  </a:ext>
                </a:extLst>
              </a:tr>
              <a:tr h="335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Severe mental health condition (e.g. schizophrenia, bipolar disorder, obsessive compulsive disorder, personality disorder)</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8%</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89277940"/>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Stroke</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7%</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31646688"/>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Chronic Obstructive Pulmonary Disease/Lung Condition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7%</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257941640"/>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Type 1 Diabetes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4%</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57073565"/>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Parkinson’s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4%</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404795591"/>
                  </a:ext>
                </a:extLst>
              </a:tr>
              <a:tr h="258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Breast cancer</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2%</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65663648"/>
                  </a:ext>
                </a:extLst>
              </a:tr>
              <a:tr h="258635">
                <a:tc>
                  <a:txBody>
                    <a:bodyPr/>
                    <a:lstStyle/>
                    <a:p>
                      <a:r>
                        <a:rPr lang="en-GB" sz="1200" kern="1200">
                          <a:solidFill>
                            <a:schemeClr val="accent1"/>
                          </a:solidFill>
                          <a:latin typeface="+mn-lt"/>
                          <a:ea typeface="+mn-ea"/>
                          <a:cs typeface="+mn-cs"/>
                        </a:rPr>
                        <a:t>Multiple Sclerosis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66636599"/>
                  </a:ext>
                </a:extLst>
              </a:tr>
              <a:tr h="247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Other</a:t>
                      </a:r>
                    </a:p>
                  </a:txBody>
                  <a:tcPr marL="108000" marR="40500" marT="20250" marB="20250" anchor="ctr">
                    <a:lnL w="38100" cap="flat" cmpd="sng" algn="ctr">
                      <a:solidFill>
                        <a:schemeClr val="bg1"/>
                      </a:solidFill>
                      <a:prstDash val="solid"/>
                      <a:round/>
                      <a:headEnd type="none" w="med" len="med"/>
                      <a:tailEnd type="none" w="med" len="med"/>
                    </a:lnL>
                    <a:lnR w="12700" cap="flat" cmpd="sng" algn="ctr">
                      <a:solidFill>
                        <a:srgbClr val="EADF4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tc>
                  <a:txBody>
                    <a:bodyPr/>
                    <a:lstStyle/>
                    <a:p>
                      <a:pPr algn="r"/>
                      <a:r>
                        <a:rPr lang="en-GB" sz="1400" b="1">
                          <a:solidFill>
                            <a:schemeClr val="accent1"/>
                          </a:solidFill>
                          <a:latin typeface="+mj-lt"/>
                        </a:rPr>
                        <a:t>17%</a:t>
                      </a:r>
                      <a:endParaRPr lang="en-GB" sz="1400" b="1">
                        <a:solidFill>
                          <a:schemeClr val="accent1"/>
                        </a:solidFill>
                        <a:latin typeface="+mj-lt"/>
                        <a:cs typeface="Arial" panose="020B0604020202020204" pitchFamily="34" charset="0"/>
                      </a:endParaRPr>
                    </a:p>
                  </a:txBody>
                  <a:tcPr marL="40500" marR="108000" marT="20250" marB="20250" anchor="ctr">
                    <a:lnL w="12700" cap="flat" cmpd="sng" algn="ctr">
                      <a:solidFill>
                        <a:srgbClr val="EADF4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extLst>
                  <a:ext uri="{0D108BD9-81ED-4DB2-BD59-A6C34878D82A}">
                    <a16:rowId xmlns:a16="http://schemas.microsoft.com/office/drawing/2014/main" val="4083505187"/>
                  </a:ext>
                </a:extLst>
              </a:tr>
            </a:tbl>
          </a:graphicData>
        </a:graphic>
      </p:graphicFrame>
      <p:sp>
        <p:nvSpPr>
          <p:cNvPr id="17" name="TextBox 16">
            <a:extLst>
              <a:ext uri="{FF2B5EF4-FFF2-40B4-BE49-F238E27FC236}">
                <a16:creationId xmlns:a16="http://schemas.microsoft.com/office/drawing/2014/main" id="{E14EAEE3-3CC5-CCE0-C846-C28A6A548CD4}"/>
              </a:ext>
            </a:extLst>
          </p:cNvPr>
          <p:cNvSpPr txBox="1"/>
          <p:nvPr/>
        </p:nvSpPr>
        <p:spPr>
          <a:xfrm>
            <a:off x="6054434" y="6540583"/>
            <a:ext cx="4077854" cy="276999"/>
          </a:xfrm>
          <a:prstGeom prst="rect">
            <a:avLst/>
          </a:prstGeom>
          <a:noFill/>
        </p:spPr>
        <p:txBody>
          <a:bodyPr wrap="square">
            <a:spAutoFit/>
          </a:bodyPr>
          <a:lstStyle/>
          <a:p>
            <a:r>
              <a:rPr lang="en-GB" sz="1200" kern="1200">
                <a:solidFill>
                  <a:schemeClr val="accent1"/>
                </a:solidFill>
                <a:latin typeface="+mn-lt"/>
                <a:ea typeface="+mn-ea"/>
                <a:cs typeface="+mn-cs"/>
              </a:rPr>
              <a:t>31 respondents did not answer this question</a:t>
            </a:r>
            <a:endParaRPr lang="en-GB" sz="1200"/>
          </a:p>
        </p:txBody>
      </p:sp>
    </p:spTree>
    <p:extLst>
      <p:ext uri="{BB962C8B-B14F-4D97-AF65-F5344CB8AC3E}">
        <p14:creationId xmlns:p14="http://schemas.microsoft.com/office/powerpoint/2010/main" val="1685680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15A43C8-9264-0E1A-6CDA-79D33CECD995}"/>
              </a:ext>
            </a:extLst>
          </p:cNvPr>
          <p:cNvGraphicFramePr>
            <a:graphicFrameLocks noGrp="1"/>
          </p:cNvGraphicFramePr>
          <p:nvPr>
            <p:extLst>
              <p:ext uri="{D42A27DB-BD31-4B8C-83A1-F6EECF244321}">
                <p14:modId xmlns:p14="http://schemas.microsoft.com/office/powerpoint/2010/main" val="2306431886"/>
              </p:ext>
            </p:extLst>
          </p:nvPr>
        </p:nvGraphicFramePr>
        <p:xfrm>
          <a:off x="8291511" y="1415441"/>
          <a:ext cx="3384550" cy="4652500"/>
        </p:xfrm>
        <a:graphic>
          <a:graphicData uri="http://schemas.openxmlformats.org/drawingml/2006/table">
            <a:tbl>
              <a:tblPr firstRow="1" bandRow="1">
                <a:tableStyleId>{C083E6E3-FA7D-4D7B-A595-EF9225AFEA82}</a:tableStyleId>
              </a:tblPr>
              <a:tblGrid>
                <a:gridCol w="2638085">
                  <a:extLst>
                    <a:ext uri="{9D8B030D-6E8A-4147-A177-3AD203B41FA5}">
                      <a16:colId xmlns:a16="http://schemas.microsoft.com/office/drawing/2014/main" val="2095183653"/>
                    </a:ext>
                  </a:extLst>
                </a:gridCol>
                <a:gridCol w="746465">
                  <a:extLst>
                    <a:ext uri="{9D8B030D-6E8A-4147-A177-3AD203B41FA5}">
                      <a16:colId xmlns:a16="http://schemas.microsoft.com/office/drawing/2014/main" val="3293641622"/>
                    </a:ext>
                  </a:extLst>
                </a:gridCol>
              </a:tblGrid>
              <a:tr h="335485">
                <a:tc gridSpan="2">
                  <a:txBody>
                    <a:bodyPr/>
                    <a:lstStyle/>
                    <a:p>
                      <a:r>
                        <a:rPr lang="en-GB" sz="1400">
                          <a:solidFill>
                            <a:schemeClr val="bg1"/>
                          </a:solidFill>
                          <a:latin typeface="+mj-lt"/>
                        </a:rPr>
                        <a:t>Organisations represented by sport and physical activity sector participants, n=117</a:t>
                      </a:r>
                      <a:endParaRPr lang="en-GB" sz="1400">
                        <a:solidFill>
                          <a:schemeClr val="bg1"/>
                        </a:solidFill>
                        <a:latin typeface="+mj-lt"/>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sz="1400">
                        <a:solidFill>
                          <a:schemeClr val="accent1"/>
                        </a:solidFill>
                        <a:latin typeface="Nunito" pitchFamily="2" charset="0"/>
                        <a:cs typeface="Arial" panose="020B0604020202020204" pitchFamily="34" charset="0"/>
                      </a:endParaRPr>
                    </a:p>
                  </a:txBody>
                  <a:tcPr marL="405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67193289"/>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Sport England</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24%</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11987763"/>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Leisure operator/centre</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11%</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91038036"/>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Community or local sports club</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11%</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888139343"/>
                  </a:ext>
                </a:extLst>
              </a:tr>
              <a:tr h="435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Independent trainer, instructor or coach</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11%</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89277940"/>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National sports governing body</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8%</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244022514"/>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Active Partnership</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7%</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156356280"/>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Local authority</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7%</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78445008"/>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Membership organisation (e.g. UK Active)</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6%</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90381753"/>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Society, coalition or association (e.g. Sport &amp; Recreation Alliance, Activity Alliance, BSLM, Sport for Development)</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cs typeface="Arial" panose="020B0604020202020204" pitchFamily="34" charset="0"/>
                        </a:rPr>
                        <a:t>3%</a:t>
                      </a: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7516087"/>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j-lt"/>
                          <a:ea typeface="+mn-ea"/>
                          <a:cs typeface="+mn-cs"/>
                        </a:rPr>
                        <a:t>Workforce &amp; standards body (e.g. UK Coaching, CIMSPA, Quest)</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latin typeface="+mj-lt"/>
                        </a:rPr>
                        <a:t>3%</a:t>
                      </a:r>
                      <a:endParaRPr lang="en-GB" sz="1400" b="1">
                        <a:solidFill>
                          <a:schemeClr val="accent1"/>
                        </a:solidFill>
                        <a:latin typeface="+mj-lt"/>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31646688"/>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accent1"/>
                          </a:solidFill>
                          <a:latin typeface="+mj-lt"/>
                          <a:ea typeface="+mn-ea"/>
                          <a:cs typeface="+mn-cs"/>
                        </a:rPr>
                        <a:t>Other</a:t>
                      </a:r>
                    </a:p>
                  </a:txBody>
                  <a:tcPr marL="108000" marR="40500" marT="20250" marB="20250" anchor="ctr">
                    <a:lnL w="38100" cap="flat" cmpd="sng" algn="ctr">
                      <a:solidFill>
                        <a:schemeClr val="bg1"/>
                      </a:solidFill>
                      <a:prstDash val="solid"/>
                      <a:round/>
                      <a:headEnd type="none" w="med" len="med"/>
                      <a:tailEnd type="none" w="med" len="med"/>
                    </a:lnL>
                    <a:lnR w="12700" cap="flat" cmpd="sng" algn="ctr">
                      <a:solidFill>
                        <a:srgbClr val="EADF4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tc>
                  <a:txBody>
                    <a:bodyPr/>
                    <a:lstStyle/>
                    <a:p>
                      <a:pPr algn="r"/>
                      <a:r>
                        <a:rPr lang="en-GB" sz="1400" b="1">
                          <a:solidFill>
                            <a:schemeClr val="accent1"/>
                          </a:solidFill>
                          <a:latin typeface="+mj-lt"/>
                        </a:rPr>
                        <a:t>10%</a:t>
                      </a:r>
                      <a:endParaRPr lang="en-GB" sz="1400" b="1">
                        <a:solidFill>
                          <a:schemeClr val="accent1"/>
                        </a:solidFill>
                        <a:latin typeface="+mj-lt"/>
                        <a:cs typeface="Arial" panose="020B0604020202020204" pitchFamily="34" charset="0"/>
                      </a:endParaRPr>
                    </a:p>
                  </a:txBody>
                  <a:tcPr marL="40500" marR="108000" marT="20250" marB="20250" anchor="ctr">
                    <a:lnL w="12700" cap="flat" cmpd="sng" algn="ctr">
                      <a:solidFill>
                        <a:srgbClr val="EADF4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extLst>
                  <a:ext uri="{0D108BD9-81ED-4DB2-BD59-A6C34878D82A}">
                    <a16:rowId xmlns:a16="http://schemas.microsoft.com/office/drawing/2014/main" val="1595010661"/>
                  </a:ext>
                </a:extLst>
              </a:tr>
            </a:tbl>
          </a:graphicData>
        </a:graphic>
      </p:graphicFrame>
      <p:sp>
        <p:nvSpPr>
          <p:cNvPr id="7" name="Title 6">
            <a:extLst>
              <a:ext uri="{FF2B5EF4-FFF2-40B4-BE49-F238E27FC236}">
                <a16:creationId xmlns:a16="http://schemas.microsoft.com/office/drawing/2014/main" id="{CD58B0A3-CF5D-4129-11D8-F36D5456A94A}"/>
              </a:ext>
            </a:extLst>
          </p:cNvPr>
          <p:cNvSpPr>
            <a:spLocks noGrp="1"/>
          </p:cNvSpPr>
          <p:nvPr>
            <p:ph type="title"/>
          </p:nvPr>
        </p:nvSpPr>
        <p:spPr/>
        <p:txBody>
          <a:bodyPr/>
          <a:lstStyle/>
          <a:p>
            <a:r>
              <a:rPr lang="en-GB"/>
              <a:t>APPENDIX: </a:t>
            </a:r>
            <a:r>
              <a:rPr lang="en-GB" b="0"/>
              <a:t>SAMPLE BREAKDOWN (3/3)</a:t>
            </a:r>
          </a:p>
        </p:txBody>
      </p:sp>
      <p:graphicFrame>
        <p:nvGraphicFramePr>
          <p:cNvPr id="13" name="Table 12">
            <a:extLst>
              <a:ext uri="{FF2B5EF4-FFF2-40B4-BE49-F238E27FC236}">
                <a16:creationId xmlns:a16="http://schemas.microsoft.com/office/drawing/2014/main" id="{4A26AE67-B297-6173-4E6A-7C930A9D3272}"/>
              </a:ext>
            </a:extLst>
          </p:cNvPr>
          <p:cNvGraphicFramePr>
            <a:graphicFrameLocks noGrp="1"/>
          </p:cNvGraphicFramePr>
          <p:nvPr>
            <p:extLst>
              <p:ext uri="{D42A27DB-BD31-4B8C-83A1-F6EECF244321}">
                <p14:modId xmlns:p14="http://schemas.microsoft.com/office/powerpoint/2010/main" val="805823053"/>
              </p:ext>
            </p:extLst>
          </p:nvPr>
        </p:nvGraphicFramePr>
        <p:xfrm>
          <a:off x="515939" y="1415442"/>
          <a:ext cx="3384550" cy="4357035"/>
        </p:xfrm>
        <a:graphic>
          <a:graphicData uri="http://schemas.openxmlformats.org/drawingml/2006/table">
            <a:tbl>
              <a:tblPr firstRow="1" bandRow="1">
                <a:tableStyleId>{C083E6E3-FA7D-4D7B-A595-EF9225AFEA82}</a:tableStyleId>
              </a:tblPr>
              <a:tblGrid>
                <a:gridCol w="2638085">
                  <a:extLst>
                    <a:ext uri="{9D8B030D-6E8A-4147-A177-3AD203B41FA5}">
                      <a16:colId xmlns:a16="http://schemas.microsoft.com/office/drawing/2014/main" val="2095183653"/>
                    </a:ext>
                  </a:extLst>
                </a:gridCol>
                <a:gridCol w="746465">
                  <a:extLst>
                    <a:ext uri="{9D8B030D-6E8A-4147-A177-3AD203B41FA5}">
                      <a16:colId xmlns:a16="http://schemas.microsoft.com/office/drawing/2014/main" val="3293641622"/>
                    </a:ext>
                  </a:extLst>
                </a:gridCol>
              </a:tblGrid>
              <a:tr h="335485">
                <a:tc gridSpan="2">
                  <a:txBody>
                    <a:bodyPr/>
                    <a:lstStyle/>
                    <a:p>
                      <a:r>
                        <a:rPr lang="en-GB" sz="1400">
                          <a:solidFill>
                            <a:schemeClr val="bg1"/>
                          </a:solidFill>
                        </a:rPr>
                        <a:t>Sector profile of professional interest participants, n=618</a:t>
                      </a:r>
                      <a:endParaRPr lang="en-GB" sz="1400">
                        <a:solidFill>
                          <a:schemeClr val="bg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sz="1400">
                        <a:solidFill>
                          <a:schemeClr val="accent1"/>
                        </a:solidFill>
                        <a:latin typeface="Nunito" pitchFamily="2" charset="0"/>
                        <a:cs typeface="Arial" panose="020B0604020202020204" pitchFamily="34" charset="0"/>
                      </a:endParaRPr>
                    </a:p>
                  </a:txBody>
                  <a:tcPr marL="405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67193289"/>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Healthcare: local</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33%</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11987763"/>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Healthcare: national</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20%</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91038036"/>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Sport &amp; physical activity</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19%</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888139343"/>
                  </a:ext>
                </a:extLst>
              </a:tr>
              <a:tr h="435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Charity/voluntary organisation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10%</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89277940"/>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Government: local</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8%</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31646688"/>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Government: national</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3%</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257941640"/>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Social care</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2%</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067318307"/>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Academia</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65663648"/>
                  </a:ext>
                </a:extLst>
              </a:tr>
              <a:tr h="435225">
                <a:tc>
                  <a:txBody>
                    <a:bodyPr/>
                    <a:lstStyle/>
                    <a:p>
                      <a:r>
                        <a:rPr lang="en-GB" sz="1200" kern="1200">
                          <a:solidFill>
                            <a:schemeClr val="accent1"/>
                          </a:solidFill>
                          <a:latin typeface="+mn-lt"/>
                          <a:ea typeface="+mn-ea"/>
                          <a:cs typeface="+mn-cs"/>
                        </a:rPr>
                        <a:t>Community organisation</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788854274"/>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Marketing services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66636599"/>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accent1"/>
                          </a:solidFill>
                          <a:latin typeface="+mn-lt"/>
                          <a:ea typeface="+mn-ea"/>
                          <a:cs typeface="+mn-cs"/>
                        </a:rPr>
                        <a:t>Other</a:t>
                      </a:r>
                    </a:p>
                  </a:txBody>
                  <a:tcPr marL="108000" marR="40500" marT="20250" marB="20250" anchor="ctr">
                    <a:lnL w="38100" cap="flat" cmpd="sng" algn="ctr">
                      <a:solidFill>
                        <a:schemeClr val="bg1"/>
                      </a:solidFill>
                      <a:prstDash val="solid"/>
                      <a:round/>
                      <a:headEnd type="none" w="med" len="med"/>
                      <a:tailEnd type="none" w="med" len="med"/>
                    </a:lnL>
                    <a:lnR w="12700" cap="flat" cmpd="sng" algn="ctr">
                      <a:solidFill>
                        <a:srgbClr val="EADF4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tc>
                  <a:txBody>
                    <a:bodyPr/>
                    <a:lstStyle/>
                    <a:p>
                      <a:pPr algn="r"/>
                      <a:r>
                        <a:rPr lang="en-GB" sz="1400" b="1">
                          <a:solidFill>
                            <a:schemeClr val="accent1"/>
                          </a:solidFill>
                        </a:rPr>
                        <a:t>2%</a:t>
                      </a:r>
                      <a:endParaRPr lang="en-GB" sz="1400" b="1">
                        <a:solidFill>
                          <a:schemeClr val="accent1"/>
                        </a:solidFill>
                        <a:latin typeface="Nunito" pitchFamily="2" charset="0"/>
                        <a:cs typeface="Arial" panose="020B0604020202020204" pitchFamily="34" charset="0"/>
                      </a:endParaRPr>
                    </a:p>
                  </a:txBody>
                  <a:tcPr marL="40500" marR="108000" marT="20250" marB="20250" anchor="ctr">
                    <a:lnL w="12700" cap="flat" cmpd="sng" algn="ctr">
                      <a:solidFill>
                        <a:srgbClr val="EADF4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extLst>
                  <a:ext uri="{0D108BD9-81ED-4DB2-BD59-A6C34878D82A}">
                    <a16:rowId xmlns:a16="http://schemas.microsoft.com/office/drawing/2014/main" val="1595010661"/>
                  </a:ext>
                </a:extLst>
              </a:tr>
            </a:tbl>
          </a:graphicData>
        </a:graphic>
      </p:graphicFrame>
      <p:graphicFrame>
        <p:nvGraphicFramePr>
          <p:cNvPr id="6" name="Table 5">
            <a:extLst>
              <a:ext uri="{FF2B5EF4-FFF2-40B4-BE49-F238E27FC236}">
                <a16:creationId xmlns:a16="http://schemas.microsoft.com/office/drawing/2014/main" id="{9B953865-C36B-29AA-6EB7-2CC9FAB83083}"/>
              </a:ext>
            </a:extLst>
          </p:cNvPr>
          <p:cNvGraphicFramePr>
            <a:graphicFrameLocks noGrp="1"/>
          </p:cNvGraphicFramePr>
          <p:nvPr>
            <p:extLst>
              <p:ext uri="{D42A27DB-BD31-4B8C-83A1-F6EECF244321}">
                <p14:modId xmlns:p14="http://schemas.microsoft.com/office/powerpoint/2010/main" val="370441841"/>
              </p:ext>
            </p:extLst>
          </p:nvPr>
        </p:nvGraphicFramePr>
        <p:xfrm>
          <a:off x="4403725" y="1415441"/>
          <a:ext cx="3384550" cy="2904300"/>
        </p:xfrm>
        <a:graphic>
          <a:graphicData uri="http://schemas.openxmlformats.org/drawingml/2006/table">
            <a:tbl>
              <a:tblPr firstRow="1" bandRow="1">
                <a:tableStyleId>{C083E6E3-FA7D-4D7B-A595-EF9225AFEA82}</a:tableStyleId>
              </a:tblPr>
              <a:tblGrid>
                <a:gridCol w="2638085">
                  <a:extLst>
                    <a:ext uri="{9D8B030D-6E8A-4147-A177-3AD203B41FA5}">
                      <a16:colId xmlns:a16="http://schemas.microsoft.com/office/drawing/2014/main" val="2095183653"/>
                    </a:ext>
                  </a:extLst>
                </a:gridCol>
                <a:gridCol w="746465">
                  <a:extLst>
                    <a:ext uri="{9D8B030D-6E8A-4147-A177-3AD203B41FA5}">
                      <a16:colId xmlns:a16="http://schemas.microsoft.com/office/drawing/2014/main" val="3293641622"/>
                    </a:ext>
                  </a:extLst>
                </a:gridCol>
              </a:tblGrid>
              <a:tr h="335485">
                <a:tc gridSpan="2">
                  <a:txBody>
                    <a:bodyPr/>
                    <a:lstStyle/>
                    <a:p>
                      <a:r>
                        <a:rPr lang="en-GB" sz="1400">
                          <a:solidFill>
                            <a:schemeClr val="bg1"/>
                          </a:solidFill>
                        </a:rPr>
                        <a:t>Organisations represented by health &amp; social care participants, n=338</a:t>
                      </a:r>
                      <a:endParaRPr lang="en-GB" sz="1400">
                        <a:solidFill>
                          <a:schemeClr val="bg1"/>
                        </a:solidFill>
                        <a:latin typeface="Nunito" pitchFamily="2" charset="0"/>
                        <a:cs typeface="Arial" panose="020B0604020202020204" pitchFamily="34" charset="0"/>
                      </a:endParaRP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GB" sz="1400">
                        <a:solidFill>
                          <a:schemeClr val="accent1"/>
                        </a:solidFill>
                        <a:latin typeface="Nunito" pitchFamily="2" charset="0"/>
                        <a:cs typeface="Arial" panose="020B0604020202020204" pitchFamily="34" charset="0"/>
                      </a:endParaRPr>
                    </a:p>
                  </a:txBody>
                  <a:tcPr marL="40500" marR="40500" marT="20250" marB="2025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67193289"/>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NHS Trust</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49%</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11987763"/>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NHS funded health or social care provider (e.g. hospital, GP surgery, care homes, clinics)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31%</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91038036"/>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Independent health or social care provider (e.g. BUPA, Four Seasons etc.)</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6%</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888139343"/>
                  </a:ext>
                </a:extLst>
              </a:tr>
              <a:tr h="435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Integrated Care Board</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4%</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89277940"/>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accent1"/>
                          </a:solidFill>
                          <a:latin typeface="+mn-lt"/>
                          <a:ea typeface="+mn-ea"/>
                          <a:cs typeface="+mn-cs"/>
                        </a:rPr>
                        <a:t>NHS Horizons</a:t>
                      </a:r>
                    </a:p>
                  </a:txBody>
                  <a:tcPr marL="108000" marR="40500" marT="20250" marB="20250" anchor="ctr">
                    <a:lnL w="38100" cap="flat" cmpd="sng" algn="ctr">
                      <a:solidFill>
                        <a:schemeClr val="bg1"/>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r"/>
                      <a:r>
                        <a:rPr lang="en-GB" sz="1400" b="1">
                          <a:solidFill>
                            <a:schemeClr val="accent1"/>
                          </a:solidFill>
                        </a:rPr>
                        <a:t>1%</a:t>
                      </a:r>
                      <a:endParaRPr lang="en-GB" sz="1400" b="1">
                        <a:solidFill>
                          <a:schemeClr val="accent1"/>
                        </a:solidFill>
                        <a:latin typeface="Nunito" pitchFamily="2" charset="0"/>
                        <a:cs typeface="Arial" panose="020B0604020202020204" pitchFamily="34" charset="0"/>
                      </a:endParaRPr>
                    </a:p>
                  </a:txBody>
                  <a:tcPr marL="40500" marR="108000" marT="20250" marB="20250" anchor="ctr">
                    <a:lnL w="38100" cap="flat" cmpd="sng" algn="ctr">
                      <a:solidFill>
                        <a:schemeClr val="bg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31646688"/>
                  </a:ext>
                </a:extLst>
              </a:tr>
              <a:tr h="335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accent1"/>
                          </a:solidFill>
                          <a:latin typeface="+mn-lt"/>
                          <a:ea typeface="+mn-ea"/>
                          <a:cs typeface="+mn-cs"/>
                        </a:rPr>
                        <a:t>Other</a:t>
                      </a:r>
                    </a:p>
                  </a:txBody>
                  <a:tcPr marL="108000" marR="40500" marT="20250" marB="20250" anchor="ctr">
                    <a:lnL w="38100" cap="flat" cmpd="sng" algn="ctr">
                      <a:solidFill>
                        <a:schemeClr val="bg1"/>
                      </a:solidFill>
                      <a:prstDash val="solid"/>
                      <a:round/>
                      <a:headEnd type="none" w="med" len="med"/>
                      <a:tailEnd type="none" w="med" len="med"/>
                    </a:lnL>
                    <a:lnR w="12700" cap="flat" cmpd="sng" algn="ctr">
                      <a:solidFill>
                        <a:srgbClr val="EADF4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tc>
                  <a:txBody>
                    <a:bodyPr/>
                    <a:lstStyle/>
                    <a:p>
                      <a:pPr algn="r"/>
                      <a:r>
                        <a:rPr lang="en-GB" sz="1400" b="1">
                          <a:solidFill>
                            <a:schemeClr val="accent1"/>
                          </a:solidFill>
                        </a:rPr>
                        <a:t>10%</a:t>
                      </a:r>
                      <a:endParaRPr lang="en-GB" sz="1400" b="1">
                        <a:solidFill>
                          <a:schemeClr val="accent1"/>
                        </a:solidFill>
                        <a:latin typeface="Nunito" pitchFamily="2" charset="0"/>
                        <a:cs typeface="Arial" panose="020B0604020202020204" pitchFamily="34" charset="0"/>
                      </a:endParaRPr>
                    </a:p>
                  </a:txBody>
                  <a:tcPr marL="40500" marR="108000" marT="20250" marB="20250" anchor="ctr">
                    <a:lnL w="12700" cap="flat" cmpd="sng" algn="ctr">
                      <a:solidFill>
                        <a:srgbClr val="EADF42"/>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ADF42"/>
                    </a:solidFill>
                  </a:tcPr>
                </a:tc>
                <a:extLst>
                  <a:ext uri="{0D108BD9-81ED-4DB2-BD59-A6C34878D82A}">
                    <a16:rowId xmlns:a16="http://schemas.microsoft.com/office/drawing/2014/main" val="1595010661"/>
                  </a:ext>
                </a:extLst>
              </a:tr>
            </a:tbl>
          </a:graphicData>
        </a:graphic>
      </p:graphicFrame>
    </p:spTree>
    <p:extLst>
      <p:ext uri="{BB962C8B-B14F-4D97-AF65-F5344CB8AC3E}">
        <p14:creationId xmlns:p14="http://schemas.microsoft.com/office/powerpoint/2010/main" val="253523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605B0-4502-CADF-322C-92D90735E576}"/>
              </a:ext>
            </a:extLst>
          </p:cNvPr>
          <p:cNvSpPr>
            <a:spLocks noGrp="1"/>
          </p:cNvSpPr>
          <p:nvPr>
            <p:ph type="title"/>
          </p:nvPr>
        </p:nvSpPr>
        <p:spPr/>
        <p:txBody>
          <a:bodyPr/>
          <a:lstStyle/>
          <a:p>
            <a:r>
              <a:rPr lang="en-GB">
                <a:solidFill>
                  <a:srgbClr val="004C74"/>
                </a:solidFill>
              </a:rPr>
              <a:t>CONSULTATION TOPICS</a:t>
            </a:r>
          </a:p>
        </p:txBody>
      </p:sp>
      <p:sp>
        <p:nvSpPr>
          <p:cNvPr id="11" name="Oval 10">
            <a:extLst>
              <a:ext uri="{FF2B5EF4-FFF2-40B4-BE49-F238E27FC236}">
                <a16:creationId xmlns:a16="http://schemas.microsoft.com/office/drawing/2014/main" id="{D48E8D32-C1DA-DAD5-ACA5-D16C7A5CB85E}"/>
              </a:ext>
            </a:extLst>
          </p:cNvPr>
          <p:cNvSpPr>
            <a:spLocks noChangeAspect="1"/>
          </p:cNvSpPr>
          <p:nvPr/>
        </p:nvSpPr>
        <p:spPr>
          <a:xfrm>
            <a:off x="1357857" y="1386486"/>
            <a:ext cx="2576884" cy="2576884"/>
          </a:xfrm>
          <a:prstGeom prst="ellipse">
            <a:avLst/>
          </a:prstGeom>
          <a:solidFill>
            <a:srgbClr val="71C7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spcAft>
                <a:spcPts val="1000"/>
              </a:spcAft>
            </a:pPr>
            <a:r>
              <a:rPr lang="en-GB" sz="2200">
                <a:solidFill>
                  <a:schemeClr val="accent1"/>
                </a:solidFill>
              </a:rPr>
              <a:t>How much </a:t>
            </a:r>
            <a:br>
              <a:rPr lang="en-GB" sz="2200">
                <a:solidFill>
                  <a:schemeClr val="accent1"/>
                </a:solidFill>
              </a:rPr>
            </a:br>
            <a:r>
              <a:rPr lang="en-GB" sz="2200">
                <a:solidFill>
                  <a:schemeClr val="accent1"/>
                </a:solidFill>
              </a:rPr>
              <a:t>of a priority </a:t>
            </a:r>
            <a:br>
              <a:rPr lang="en-GB" sz="2200">
                <a:solidFill>
                  <a:schemeClr val="accent1"/>
                </a:solidFill>
              </a:rPr>
            </a:br>
            <a:r>
              <a:rPr lang="en-GB" sz="2200">
                <a:solidFill>
                  <a:schemeClr val="accent1"/>
                </a:solidFill>
              </a:rPr>
              <a:t>is physical activity?</a:t>
            </a:r>
          </a:p>
        </p:txBody>
      </p:sp>
      <p:sp>
        <p:nvSpPr>
          <p:cNvPr id="12" name="Oval 11">
            <a:extLst>
              <a:ext uri="{FF2B5EF4-FFF2-40B4-BE49-F238E27FC236}">
                <a16:creationId xmlns:a16="http://schemas.microsoft.com/office/drawing/2014/main" id="{A3657668-F952-9CBF-1DF4-1686C896BF95}"/>
              </a:ext>
            </a:extLst>
          </p:cNvPr>
          <p:cNvSpPr>
            <a:spLocks noChangeAspect="1"/>
          </p:cNvSpPr>
          <p:nvPr/>
        </p:nvSpPr>
        <p:spPr>
          <a:xfrm>
            <a:off x="4642955" y="1386486"/>
            <a:ext cx="2576884" cy="2576884"/>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spcAft>
                <a:spcPts val="1000"/>
              </a:spcAft>
            </a:pPr>
            <a:r>
              <a:rPr lang="en-GB" sz="2200">
                <a:solidFill>
                  <a:schemeClr val="accent1"/>
                </a:solidFill>
              </a:rPr>
              <a:t>What are the barriers to being active?</a:t>
            </a:r>
          </a:p>
        </p:txBody>
      </p:sp>
      <p:sp>
        <p:nvSpPr>
          <p:cNvPr id="13" name="Oval 12">
            <a:extLst>
              <a:ext uri="{FF2B5EF4-FFF2-40B4-BE49-F238E27FC236}">
                <a16:creationId xmlns:a16="http://schemas.microsoft.com/office/drawing/2014/main" id="{582F77AB-A4DE-F970-1E7E-4DE4031082D1}"/>
              </a:ext>
            </a:extLst>
          </p:cNvPr>
          <p:cNvSpPr>
            <a:spLocks noChangeAspect="1"/>
          </p:cNvSpPr>
          <p:nvPr/>
        </p:nvSpPr>
        <p:spPr>
          <a:xfrm>
            <a:off x="3000406" y="3772527"/>
            <a:ext cx="2576884" cy="2576884"/>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spcAft>
                <a:spcPts val="1000"/>
              </a:spcAft>
            </a:pPr>
            <a:r>
              <a:rPr lang="en-GB" sz="2200">
                <a:solidFill>
                  <a:schemeClr val="bg1"/>
                </a:solidFill>
              </a:rPr>
              <a:t>What resources would help?</a:t>
            </a:r>
          </a:p>
        </p:txBody>
      </p:sp>
      <p:sp>
        <p:nvSpPr>
          <p:cNvPr id="15" name="Oval 14">
            <a:extLst>
              <a:ext uri="{FF2B5EF4-FFF2-40B4-BE49-F238E27FC236}">
                <a16:creationId xmlns:a16="http://schemas.microsoft.com/office/drawing/2014/main" id="{EF083E70-0411-68AB-797C-B1C08C33DC62}"/>
              </a:ext>
            </a:extLst>
          </p:cNvPr>
          <p:cNvSpPr>
            <a:spLocks noChangeAspect="1"/>
          </p:cNvSpPr>
          <p:nvPr/>
        </p:nvSpPr>
        <p:spPr>
          <a:xfrm>
            <a:off x="6285504" y="3744563"/>
            <a:ext cx="2576884" cy="2576884"/>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spcAft>
                <a:spcPts val="1000"/>
              </a:spcAft>
            </a:pPr>
            <a:r>
              <a:rPr lang="en-GB" sz="2200">
                <a:solidFill>
                  <a:schemeClr val="accent1"/>
                </a:solidFill>
              </a:rPr>
              <a:t>What’s the role of We Are Undefeatable and other organisations?</a:t>
            </a:r>
          </a:p>
        </p:txBody>
      </p:sp>
      <p:sp>
        <p:nvSpPr>
          <p:cNvPr id="16" name="Oval 15">
            <a:extLst>
              <a:ext uri="{FF2B5EF4-FFF2-40B4-BE49-F238E27FC236}">
                <a16:creationId xmlns:a16="http://schemas.microsoft.com/office/drawing/2014/main" id="{63961471-D01E-BE0E-B7CF-6F8B9BC97491}"/>
              </a:ext>
            </a:extLst>
          </p:cNvPr>
          <p:cNvSpPr>
            <a:spLocks noChangeAspect="1"/>
          </p:cNvSpPr>
          <p:nvPr/>
        </p:nvSpPr>
        <p:spPr>
          <a:xfrm>
            <a:off x="7928053" y="1386486"/>
            <a:ext cx="2576884" cy="2576884"/>
          </a:xfrm>
          <a:prstGeom prst="ellipse">
            <a:avLst/>
          </a:prstGeom>
          <a:solidFill>
            <a:srgbClr val="81BA2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spcAft>
                <a:spcPts val="1000"/>
              </a:spcAft>
            </a:pPr>
            <a:r>
              <a:rPr lang="en-GB" sz="2200">
                <a:solidFill>
                  <a:schemeClr val="accent1"/>
                </a:solidFill>
              </a:rPr>
              <a:t>What are </a:t>
            </a:r>
            <a:br>
              <a:rPr lang="en-GB" sz="2200">
                <a:solidFill>
                  <a:schemeClr val="accent1"/>
                </a:solidFill>
              </a:rPr>
            </a:br>
            <a:r>
              <a:rPr lang="en-GB" sz="2200">
                <a:solidFill>
                  <a:schemeClr val="accent1"/>
                </a:solidFill>
              </a:rPr>
              <a:t>the barriers </a:t>
            </a:r>
            <a:br>
              <a:rPr lang="en-GB" sz="2200">
                <a:solidFill>
                  <a:schemeClr val="accent1"/>
                </a:solidFill>
              </a:rPr>
            </a:br>
            <a:r>
              <a:rPr lang="en-GB" sz="2200">
                <a:solidFill>
                  <a:schemeClr val="accent1"/>
                </a:solidFill>
              </a:rPr>
              <a:t>to providing support to those who need it?</a:t>
            </a:r>
          </a:p>
        </p:txBody>
      </p:sp>
      <p:sp>
        <p:nvSpPr>
          <p:cNvPr id="2" name="Rectangle 1">
            <a:extLst>
              <a:ext uri="{FF2B5EF4-FFF2-40B4-BE49-F238E27FC236}">
                <a16:creationId xmlns:a16="http://schemas.microsoft.com/office/drawing/2014/main" id="{CF15700A-38B5-6302-315C-6777996ACA75}"/>
              </a:ext>
            </a:extLst>
          </p:cNvPr>
          <p:cNvSpPr/>
          <p:nvPr/>
        </p:nvSpPr>
        <p:spPr>
          <a:xfrm>
            <a:off x="0" y="0"/>
            <a:ext cx="12192000" cy="433137"/>
          </a:xfrm>
          <a:prstGeom prst="rect">
            <a:avLst/>
          </a:prstGeom>
          <a:solidFill>
            <a:srgbClr val="D8EEFD"/>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269562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605B0-4502-CADF-322C-92D90735E576}"/>
              </a:ext>
            </a:extLst>
          </p:cNvPr>
          <p:cNvSpPr>
            <a:spLocks noGrp="1"/>
          </p:cNvSpPr>
          <p:nvPr>
            <p:ph type="title"/>
          </p:nvPr>
        </p:nvSpPr>
        <p:spPr/>
        <p:txBody>
          <a:bodyPr/>
          <a:lstStyle/>
          <a:p>
            <a:r>
              <a:rPr lang="en-GB">
                <a:solidFill>
                  <a:srgbClr val="004C74"/>
                </a:solidFill>
              </a:rPr>
              <a:t>CONSULTATION RESPONSE</a:t>
            </a:r>
          </a:p>
        </p:txBody>
      </p:sp>
      <p:sp>
        <p:nvSpPr>
          <p:cNvPr id="6" name="Text Placeholder 5">
            <a:extLst>
              <a:ext uri="{FF2B5EF4-FFF2-40B4-BE49-F238E27FC236}">
                <a16:creationId xmlns:a16="http://schemas.microsoft.com/office/drawing/2014/main" id="{C2B4383F-CD30-DC7B-F836-C4A719270338}"/>
              </a:ext>
            </a:extLst>
          </p:cNvPr>
          <p:cNvSpPr>
            <a:spLocks noGrp="1"/>
          </p:cNvSpPr>
          <p:nvPr>
            <p:ph type="body" sz="quarter" idx="15"/>
          </p:nvPr>
        </p:nvSpPr>
        <p:spPr>
          <a:xfrm>
            <a:off x="521380" y="1640956"/>
            <a:ext cx="4060145" cy="1692771"/>
          </a:xfrm>
        </p:spPr>
        <p:txBody>
          <a:bodyPr/>
          <a:lstStyle/>
          <a:p>
            <a:r>
              <a:rPr lang="en-GB" sz="2200"/>
              <a:t>No weighting has been applied to the data, therefore results are only reflective of those that took part. Further sample detail can be found in the appendix.</a:t>
            </a:r>
          </a:p>
        </p:txBody>
      </p:sp>
      <p:sp>
        <p:nvSpPr>
          <p:cNvPr id="9" name="Oval 8">
            <a:extLst>
              <a:ext uri="{FF2B5EF4-FFF2-40B4-BE49-F238E27FC236}">
                <a16:creationId xmlns:a16="http://schemas.microsoft.com/office/drawing/2014/main" id="{27DDFFB0-31BF-C1DF-A803-5C9F943DC69A}"/>
              </a:ext>
            </a:extLst>
          </p:cNvPr>
          <p:cNvSpPr/>
          <p:nvPr/>
        </p:nvSpPr>
        <p:spPr>
          <a:xfrm>
            <a:off x="5665639" y="1634980"/>
            <a:ext cx="1111395" cy="1111395"/>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10" name="Oval 9">
            <a:extLst>
              <a:ext uri="{FF2B5EF4-FFF2-40B4-BE49-F238E27FC236}">
                <a16:creationId xmlns:a16="http://schemas.microsoft.com/office/drawing/2014/main" id="{600D1697-B9FC-5B99-7022-947CFFBC437C}"/>
              </a:ext>
            </a:extLst>
          </p:cNvPr>
          <p:cNvSpPr/>
          <p:nvPr/>
        </p:nvSpPr>
        <p:spPr>
          <a:xfrm>
            <a:off x="8350270" y="1634980"/>
            <a:ext cx="1111395" cy="1111395"/>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11" name="Oval 10">
            <a:extLst>
              <a:ext uri="{FF2B5EF4-FFF2-40B4-BE49-F238E27FC236}">
                <a16:creationId xmlns:a16="http://schemas.microsoft.com/office/drawing/2014/main" id="{BE76676A-ACFA-A64D-4983-4C3B9A5D2154}"/>
              </a:ext>
            </a:extLst>
          </p:cNvPr>
          <p:cNvSpPr/>
          <p:nvPr/>
        </p:nvSpPr>
        <p:spPr>
          <a:xfrm>
            <a:off x="5665639" y="3338274"/>
            <a:ext cx="1111395" cy="1111395"/>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12" name="Oval 11">
            <a:extLst>
              <a:ext uri="{FF2B5EF4-FFF2-40B4-BE49-F238E27FC236}">
                <a16:creationId xmlns:a16="http://schemas.microsoft.com/office/drawing/2014/main" id="{4E2E3CCC-CE0B-6277-60F1-069B2E55195A}"/>
              </a:ext>
            </a:extLst>
          </p:cNvPr>
          <p:cNvSpPr/>
          <p:nvPr/>
        </p:nvSpPr>
        <p:spPr>
          <a:xfrm>
            <a:off x="8350270" y="3338274"/>
            <a:ext cx="1111395" cy="1111395"/>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13" name="Oval 12">
            <a:extLst>
              <a:ext uri="{FF2B5EF4-FFF2-40B4-BE49-F238E27FC236}">
                <a16:creationId xmlns:a16="http://schemas.microsoft.com/office/drawing/2014/main" id="{FF94117F-E196-3D31-3E89-5BABD2F1E69C}"/>
              </a:ext>
            </a:extLst>
          </p:cNvPr>
          <p:cNvSpPr/>
          <p:nvPr/>
        </p:nvSpPr>
        <p:spPr>
          <a:xfrm>
            <a:off x="5665639" y="5021248"/>
            <a:ext cx="1111395" cy="1111395"/>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
        <p:nvSpPr>
          <p:cNvPr id="14" name="Oval 13">
            <a:extLst>
              <a:ext uri="{FF2B5EF4-FFF2-40B4-BE49-F238E27FC236}">
                <a16:creationId xmlns:a16="http://schemas.microsoft.com/office/drawing/2014/main" id="{F5DE1101-FF45-A267-E1DF-F9CDB52CAD6B}"/>
              </a:ext>
            </a:extLst>
          </p:cNvPr>
          <p:cNvSpPr/>
          <p:nvPr/>
        </p:nvSpPr>
        <p:spPr>
          <a:xfrm>
            <a:off x="8350270" y="5021248"/>
            <a:ext cx="1111395" cy="1111395"/>
          </a:xfrm>
          <a:prstGeom prst="ellipse">
            <a:avLst/>
          </a:prstGeom>
          <a:solidFill>
            <a:schemeClr val="accent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pic>
        <p:nvPicPr>
          <p:cNvPr id="15" name="Graphic 14" descr="Target Audience with solid fill">
            <a:extLst>
              <a:ext uri="{FF2B5EF4-FFF2-40B4-BE49-F238E27FC236}">
                <a16:creationId xmlns:a16="http://schemas.microsoft.com/office/drawing/2014/main" id="{D840AC36-C068-4C03-5DF5-3874B2FB98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9517" y="1752363"/>
            <a:ext cx="798940" cy="798940"/>
          </a:xfrm>
          <a:prstGeom prst="rect">
            <a:avLst/>
          </a:prstGeom>
        </p:spPr>
      </p:pic>
      <p:pic>
        <p:nvPicPr>
          <p:cNvPr id="16" name="Graphic 15" descr="Care with solid fill">
            <a:extLst>
              <a:ext uri="{FF2B5EF4-FFF2-40B4-BE49-F238E27FC236}">
                <a16:creationId xmlns:a16="http://schemas.microsoft.com/office/drawing/2014/main" id="{DBCED6D2-097A-B8D8-AD84-1DE3EBBC23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05871" y="1767005"/>
            <a:ext cx="784298" cy="784298"/>
          </a:xfrm>
          <a:prstGeom prst="rect">
            <a:avLst/>
          </a:prstGeom>
        </p:spPr>
      </p:pic>
      <p:pic>
        <p:nvPicPr>
          <p:cNvPr id="17" name="Graphic 16" descr="Group with solid fill">
            <a:extLst>
              <a:ext uri="{FF2B5EF4-FFF2-40B4-BE49-F238E27FC236}">
                <a16:creationId xmlns:a16="http://schemas.microsoft.com/office/drawing/2014/main" id="{88E8ED70-92F3-0187-46B5-C7E62E6AA0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138" y="3492970"/>
            <a:ext cx="784298" cy="784298"/>
          </a:xfrm>
          <a:prstGeom prst="rect">
            <a:avLst/>
          </a:prstGeom>
        </p:spPr>
      </p:pic>
      <p:pic>
        <p:nvPicPr>
          <p:cNvPr id="18" name="Graphic 17" descr="Crown with solid fill">
            <a:extLst>
              <a:ext uri="{FF2B5EF4-FFF2-40B4-BE49-F238E27FC236}">
                <a16:creationId xmlns:a16="http://schemas.microsoft.com/office/drawing/2014/main" id="{0555AE4A-FCD8-0E2A-8375-89819C8126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6031" y="5142111"/>
            <a:ext cx="761764" cy="761764"/>
          </a:xfrm>
          <a:prstGeom prst="rect">
            <a:avLst/>
          </a:prstGeom>
        </p:spPr>
      </p:pic>
      <p:pic>
        <p:nvPicPr>
          <p:cNvPr id="19" name="Graphic 18" descr="Doctor female with solid fill">
            <a:extLst>
              <a:ext uri="{FF2B5EF4-FFF2-40B4-BE49-F238E27FC236}">
                <a16:creationId xmlns:a16="http://schemas.microsoft.com/office/drawing/2014/main" id="{01BD7BC9-8F40-3670-5CAC-DC9C35B04D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99517" y="3419320"/>
            <a:ext cx="855474" cy="855474"/>
          </a:xfrm>
          <a:prstGeom prst="rect">
            <a:avLst/>
          </a:prstGeom>
        </p:spPr>
      </p:pic>
      <p:pic>
        <p:nvPicPr>
          <p:cNvPr id="20" name="Graphic 19" descr="Tennis with solid fill">
            <a:extLst>
              <a:ext uri="{FF2B5EF4-FFF2-40B4-BE49-F238E27FC236}">
                <a16:creationId xmlns:a16="http://schemas.microsoft.com/office/drawing/2014/main" id="{49C1CA9D-1624-8E5A-E013-51BD1A8EF1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72907" y="5172591"/>
            <a:ext cx="761764" cy="761764"/>
          </a:xfrm>
          <a:prstGeom prst="rect">
            <a:avLst/>
          </a:prstGeom>
        </p:spPr>
      </p:pic>
      <p:sp>
        <p:nvSpPr>
          <p:cNvPr id="22" name="TextBox 21">
            <a:extLst>
              <a:ext uri="{FF2B5EF4-FFF2-40B4-BE49-F238E27FC236}">
                <a16:creationId xmlns:a16="http://schemas.microsoft.com/office/drawing/2014/main" id="{2F1D822C-631B-2662-A47A-E5AC98AFB487}"/>
              </a:ext>
            </a:extLst>
          </p:cNvPr>
          <p:cNvSpPr txBox="1"/>
          <p:nvPr/>
        </p:nvSpPr>
        <p:spPr>
          <a:xfrm>
            <a:off x="6865813" y="1566501"/>
            <a:ext cx="1382054" cy="1107996"/>
          </a:xfrm>
          <a:prstGeom prst="rect">
            <a:avLst/>
          </a:prstGeom>
          <a:noFill/>
        </p:spPr>
        <p:txBody>
          <a:bodyPr wrap="square" lIns="0" tIns="0" rIns="0" bIns="0">
            <a:spAutoFit/>
          </a:bodyPr>
          <a:lstStyle/>
          <a:p>
            <a:pPr defTabSz="914378">
              <a:defRPr/>
            </a:pPr>
            <a:r>
              <a:rPr lang="en-GB" sz="3000" b="1">
                <a:solidFill>
                  <a:schemeClr val="accent1"/>
                </a:solidFill>
              </a:rPr>
              <a:t>1,009 </a:t>
            </a:r>
            <a:br>
              <a:rPr lang="en-GB" sz="1000">
                <a:solidFill>
                  <a:schemeClr val="accent1"/>
                </a:solidFill>
              </a:rPr>
            </a:br>
            <a:r>
              <a:rPr lang="en-GB" sz="1400">
                <a:solidFill>
                  <a:schemeClr val="accent1"/>
                </a:solidFill>
              </a:rPr>
              <a:t>people with long term health conditions (LTHCs)</a:t>
            </a:r>
          </a:p>
        </p:txBody>
      </p:sp>
      <p:sp>
        <p:nvSpPr>
          <p:cNvPr id="23" name="TextBox 22">
            <a:extLst>
              <a:ext uri="{FF2B5EF4-FFF2-40B4-BE49-F238E27FC236}">
                <a16:creationId xmlns:a16="http://schemas.microsoft.com/office/drawing/2014/main" id="{4B276602-DCBC-7932-D3B6-8B422AF42FE6}"/>
              </a:ext>
            </a:extLst>
          </p:cNvPr>
          <p:cNvSpPr txBox="1"/>
          <p:nvPr/>
        </p:nvSpPr>
        <p:spPr>
          <a:xfrm>
            <a:off x="9609013" y="1630363"/>
            <a:ext cx="1382054" cy="892552"/>
          </a:xfrm>
          <a:prstGeom prst="rect">
            <a:avLst/>
          </a:prstGeom>
          <a:noFill/>
        </p:spPr>
        <p:txBody>
          <a:bodyPr wrap="square" lIns="0" tIns="0" rIns="0" bIns="0">
            <a:spAutoFit/>
          </a:bodyPr>
          <a:lstStyle/>
          <a:p>
            <a:pPr defTabSz="914378">
              <a:defRPr/>
            </a:pPr>
            <a:r>
              <a:rPr lang="en-GB" sz="3000" b="1">
                <a:solidFill>
                  <a:schemeClr val="accent1"/>
                </a:solidFill>
              </a:rPr>
              <a:t>569 </a:t>
            </a:r>
            <a:br>
              <a:rPr lang="en-GB" sz="1000">
                <a:solidFill>
                  <a:schemeClr val="accent1"/>
                </a:solidFill>
              </a:rPr>
            </a:br>
            <a:r>
              <a:rPr lang="en-GB" sz="1400">
                <a:solidFill>
                  <a:schemeClr val="accent1"/>
                </a:solidFill>
              </a:rPr>
              <a:t>family/friends</a:t>
            </a:r>
            <a:br>
              <a:rPr lang="en-GB" sz="1400">
                <a:solidFill>
                  <a:schemeClr val="accent1"/>
                </a:solidFill>
              </a:rPr>
            </a:br>
            <a:r>
              <a:rPr lang="en-GB" sz="1400">
                <a:solidFill>
                  <a:schemeClr val="accent1"/>
                </a:solidFill>
              </a:rPr>
              <a:t>/carers</a:t>
            </a:r>
          </a:p>
        </p:txBody>
      </p:sp>
      <p:sp>
        <p:nvSpPr>
          <p:cNvPr id="24" name="TextBox 23">
            <a:extLst>
              <a:ext uri="{FF2B5EF4-FFF2-40B4-BE49-F238E27FC236}">
                <a16:creationId xmlns:a16="http://schemas.microsoft.com/office/drawing/2014/main" id="{55BE3AE9-D9DC-7ABF-76BE-D12A4D41D9B9}"/>
              </a:ext>
            </a:extLst>
          </p:cNvPr>
          <p:cNvSpPr txBox="1"/>
          <p:nvPr/>
        </p:nvSpPr>
        <p:spPr>
          <a:xfrm>
            <a:off x="6865813" y="3425781"/>
            <a:ext cx="1382054" cy="892552"/>
          </a:xfrm>
          <a:prstGeom prst="rect">
            <a:avLst/>
          </a:prstGeom>
          <a:noFill/>
        </p:spPr>
        <p:txBody>
          <a:bodyPr wrap="square" lIns="0" tIns="0" rIns="0" bIns="0">
            <a:spAutoFit/>
          </a:bodyPr>
          <a:lstStyle/>
          <a:p>
            <a:pPr defTabSz="914378">
              <a:defRPr/>
            </a:pPr>
            <a:r>
              <a:rPr lang="en-GB" sz="3000" b="1">
                <a:solidFill>
                  <a:schemeClr val="accent1"/>
                </a:solidFill>
              </a:rPr>
              <a:t>339 </a:t>
            </a:r>
            <a:br>
              <a:rPr lang="en-GB" sz="1000">
                <a:solidFill>
                  <a:schemeClr val="accent1"/>
                </a:solidFill>
              </a:rPr>
            </a:br>
            <a:r>
              <a:rPr lang="en-GB" sz="1400">
                <a:solidFill>
                  <a:schemeClr val="accent1"/>
                </a:solidFill>
              </a:rPr>
              <a:t>health and social care professionals</a:t>
            </a:r>
          </a:p>
        </p:txBody>
      </p:sp>
      <p:sp>
        <p:nvSpPr>
          <p:cNvPr id="25" name="TextBox 24">
            <a:extLst>
              <a:ext uri="{FF2B5EF4-FFF2-40B4-BE49-F238E27FC236}">
                <a16:creationId xmlns:a16="http://schemas.microsoft.com/office/drawing/2014/main" id="{56B879C9-7AA0-BE74-D099-58850C8007FB}"/>
              </a:ext>
            </a:extLst>
          </p:cNvPr>
          <p:cNvSpPr txBox="1"/>
          <p:nvPr/>
        </p:nvSpPr>
        <p:spPr>
          <a:xfrm>
            <a:off x="9609013" y="3425781"/>
            <a:ext cx="1382054" cy="892552"/>
          </a:xfrm>
          <a:prstGeom prst="rect">
            <a:avLst/>
          </a:prstGeom>
          <a:noFill/>
        </p:spPr>
        <p:txBody>
          <a:bodyPr wrap="square" lIns="0" tIns="0" rIns="0" bIns="0">
            <a:spAutoFit/>
          </a:bodyPr>
          <a:lstStyle/>
          <a:p>
            <a:pPr defTabSz="914378">
              <a:defRPr/>
            </a:pPr>
            <a:r>
              <a:rPr lang="en-GB" sz="3000" b="1">
                <a:solidFill>
                  <a:schemeClr val="accent1"/>
                </a:solidFill>
              </a:rPr>
              <a:t>63 </a:t>
            </a:r>
            <a:br>
              <a:rPr lang="en-GB" sz="1000">
                <a:solidFill>
                  <a:schemeClr val="accent1"/>
                </a:solidFill>
              </a:rPr>
            </a:br>
            <a:r>
              <a:rPr lang="en-GB" sz="1400">
                <a:solidFill>
                  <a:schemeClr val="accent1"/>
                </a:solidFill>
              </a:rPr>
              <a:t>charity/voluntary sector professionals</a:t>
            </a:r>
          </a:p>
        </p:txBody>
      </p:sp>
      <p:sp>
        <p:nvSpPr>
          <p:cNvPr id="26" name="TextBox 25">
            <a:extLst>
              <a:ext uri="{FF2B5EF4-FFF2-40B4-BE49-F238E27FC236}">
                <a16:creationId xmlns:a16="http://schemas.microsoft.com/office/drawing/2014/main" id="{9D47A08F-5590-DDFE-BCDF-AC1AE3D6FD5B}"/>
              </a:ext>
            </a:extLst>
          </p:cNvPr>
          <p:cNvSpPr txBox="1"/>
          <p:nvPr/>
        </p:nvSpPr>
        <p:spPr>
          <a:xfrm>
            <a:off x="6865813" y="4980261"/>
            <a:ext cx="1382054" cy="1107996"/>
          </a:xfrm>
          <a:prstGeom prst="rect">
            <a:avLst/>
          </a:prstGeom>
          <a:noFill/>
        </p:spPr>
        <p:txBody>
          <a:bodyPr wrap="square" lIns="0" tIns="0" rIns="0" bIns="0">
            <a:spAutoFit/>
          </a:bodyPr>
          <a:lstStyle/>
          <a:p>
            <a:pPr defTabSz="914378">
              <a:defRPr/>
            </a:pPr>
            <a:r>
              <a:rPr lang="en-GB" sz="3000" b="1">
                <a:solidFill>
                  <a:schemeClr val="accent1"/>
                </a:solidFill>
              </a:rPr>
              <a:t>117 </a:t>
            </a:r>
            <a:br>
              <a:rPr lang="en-GB" sz="1000">
                <a:solidFill>
                  <a:schemeClr val="accent1"/>
                </a:solidFill>
              </a:rPr>
            </a:br>
            <a:r>
              <a:rPr lang="en-GB" sz="1400">
                <a:solidFill>
                  <a:schemeClr val="accent1"/>
                </a:solidFill>
              </a:rPr>
              <a:t>sport &amp; physical activity sector professionals</a:t>
            </a:r>
          </a:p>
        </p:txBody>
      </p:sp>
      <p:sp>
        <p:nvSpPr>
          <p:cNvPr id="27" name="TextBox 26">
            <a:extLst>
              <a:ext uri="{FF2B5EF4-FFF2-40B4-BE49-F238E27FC236}">
                <a16:creationId xmlns:a16="http://schemas.microsoft.com/office/drawing/2014/main" id="{6BB70D06-B1CE-983A-8374-917F7A74A720}"/>
              </a:ext>
            </a:extLst>
          </p:cNvPr>
          <p:cNvSpPr txBox="1"/>
          <p:nvPr/>
        </p:nvSpPr>
        <p:spPr>
          <a:xfrm>
            <a:off x="9609013" y="4980261"/>
            <a:ext cx="1382054" cy="1107996"/>
          </a:xfrm>
          <a:prstGeom prst="rect">
            <a:avLst/>
          </a:prstGeom>
          <a:noFill/>
        </p:spPr>
        <p:txBody>
          <a:bodyPr wrap="square" lIns="0" tIns="0" rIns="0" bIns="0">
            <a:spAutoFit/>
          </a:bodyPr>
          <a:lstStyle/>
          <a:p>
            <a:pPr defTabSz="914378">
              <a:defRPr/>
            </a:pPr>
            <a:r>
              <a:rPr lang="en-GB" sz="3000" b="1">
                <a:solidFill>
                  <a:schemeClr val="accent1"/>
                </a:solidFill>
              </a:rPr>
              <a:t>71 </a:t>
            </a:r>
            <a:br>
              <a:rPr lang="en-GB" sz="1000">
                <a:solidFill>
                  <a:schemeClr val="accent1"/>
                </a:solidFill>
              </a:rPr>
            </a:br>
            <a:r>
              <a:rPr lang="en-GB" sz="1400">
                <a:solidFill>
                  <a:schemeClr val="accent1"/>
                </a:solidFill>
              </a:rPr>
              <a:t>government or local authority officials</a:t>
            </a:r>
          </a:p>
        </p:txBody>
      </p:sp>
      <p:sp>
        <p:nvSpPr>
          <p:cNvPr id="2" name="Rectangle 1">
            <a:extLst>
              <a:ext uri="{FF2B5EF4-FFF2-40B4-BE49-F238E27FC236}">
                <a16:creationId xmlns:a16="http://schemas.microsoft.com/office/drawing/2014/main" id="{CE5CF008-764A-EE61-93AC-DD7DC70C69F9}"/>
              </a:ext>
            </a:extLst>
          </p:cNvPr>
          <p:cNvSpPr/>
          <p:nvPr/>
        </p:nvSpPr>
        <p:spPr>
          <a:xfrm>
            <a:off x="0" y="0"/>
            <a:ext cx="12192000" cy="433137"/>
          </a:xfrm>
          <a:prstGeom prst="rect">
            <a:avLst/>
          </a:prstGeom>
          <a:solidFill>
            <a:srgbClr val="D8EEFD"/>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90839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no shirt&#10;&#10;Description automatically generated">
            <a:extLst>
              <a:ext uri="{FF2B5EF4-FFF2-40B4-BE49-F238E27FC236}">
                <a16:creationId xmlns:a16="http://schemas.microsoft.com/office/drawing/2014/main" id="{9D932DE3-6228-B8F6-3882-241E97D4A9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t="4688" r="39538" b="34850"/>
          <a:stretch/>
        </p:blipFill>
        <p:spPr>
          <a:xfrm>
            <a:off x="0" y="0"/>
            <a:ext cx="12192000" cy="6858000"/>
          </a:xfrm>
          <a:prstGeom prst="rect">
            <a:avLst/>
          </a:prstGeom>
        </p:spPr>
      </p:pic>
      <p:sp>
        <p:nvSpPr>
          <p:cNvPr id="3" name="Title 2">
            <a:extLst>
              <a:ext uri="{FF2B5EF4-FFF2-40B4-BE49-F238E27FC236}">
                <a16:creationId xmlns:a16="http://schemas.microsoft.com/office/drawing/2014/main" id="{4A7605B0-4502-CADF-322C-92D90735E576}"/>
              </a:ext>
            </a:extLst>
          </p:cNvPr>
          <p:cNvSpPr>
            <a:spLocks noGrp="1"/>
          </p:cNvSpPr>
          <p:nvPr>
            <p:ph type="title"/>
          </p:nvPr>
        </p:nvSpPr>
        <p:spPr>
          <a:xfrm>
            <a:off x="4181990" y="288109"/>
            <a:ext cx="2689624" cy="1231106"/>
          </a:xfrm>
        </p:spPr>
        <p:txBody>
          <a:bodyPr/>
          <a:lstStyle/>
          <a:p>
            <a:r>
              <a:rPr lang="en-GB" sz="4000">
                <a:solidFill>
                  <a:schemeClr val="bg1"/>
                </a:solidFill>
              </a:rPr>
              <a:t>Key Learnings</a:t>
            </a:r>
          </a:p>
        </p:txBody>
      </p:sp>
      <p:sp>
        <p:nvSpPr>
          <p:cNvPr id="8" name="Google Shape;407;p49">
            <a:extLst>
              <a:ext uri="{FF2B5EF4-FFF2-40B4-BE49-F238E27FC236}">
                <a16:creationId xmlns:a16="http://schemas.microsoft.com/office/drawing/2014/main" id="{B68B07ED-B26C-F4BB-7973-E4FB0BB3DD09}"/>
              </a:ext>
            </a:extLst>
          </p:cNvPr>
          <p:cNvSpPr txBox="1">
            <a:spLocks/>
          </p:cNvSpPr>
          <p:nvPr/>
        </p:nvSpPr>
        <p:spPr>
          <a:xfrm>
            <a:off x="442749" y="1792229"/>
            <a:ext cx="3593958" cy="1467950"/>
          </a:xfrm>
          <a:prstGeom prst="rect">
            <a:avLst/>
          </a:prstGeom>
          <a:solidFill>
            <a:schemeClr val="accent5"/>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Many turn to the healthcare system </a:t>
            </a:r>
            <a:r>
              <a:rPr lang="en-GB" sz="1600">
                <a:solidFill>
                  <a:schemeClr val="accent1"/>
                </a:solidFill>
                <a:latin typeface="+mj-lt"/>
                <a:sym typeface="Nunito"/>
              </a:rPr>
              <a:t>for advice on getting active but the NHS cannot adequately address their needs by itself.</a:t>
            </a:r>
            <a:endParaRPr lang="en-US" sz="1600">
              <a:solidFill>
                <a:schemeClr val="accent1"/>
              </a:solidFill>
              <a:latin typeface="+mj-lt"/>
            </a:endParaRPr>
          </a:p>
        </p:txBody>
      </p:sp>
      <p:sp>
        <p:nvSpPr>
          <p:cNvPr id="21" name="Google Shape;407;p49">
            <a:extLst>
              <a:ext uri="{FF2B5EF4-FFF2-40B4-BE49-F238E27FC236}">
                <a16:creationId xmlns:a16="http://schemas.microsoft.com/office/drawing/2014/main" id="{9E35F7B1-2C2D-AA19-FE25-AD9FD1F84043}"/>
              </a:ext>
            </a:extLst>
          </p:cNvPr>
          <p:cNvSpPr txBox="1">
            <a:spLocks/>
          </p:cNvSpPr>
          <p:nvPr/>
        </p:nvSpPr>
        <p:spPr>
          <a:xfrm>
            <a:off x="4181990" y="1792229"/>
            <a:ext cx="3593958" cy="1467950"/>
          </a:xfrm>
          <a:prstGeom prst="rect">
            <a:avLst/>
          </a:prstGeom>
          <a:solidFill>
            <a:schemeClr val="accent6"/>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There is an ‘empathy gap’ </a:t>
            </a:r>
            <a:r>
              <a:rPr lang="en-GB" sz="1600">
                <a:solidFill>
                  <a:schemeClr val="accent1"/>
                </a:solidFill>
                <a:latin typeface="+mj-lt"/>
                <a:sym typeface="Nunito"/>
              </a:rPr>
              <a:t>whereby those who support people with LTHCs do not fully appreciate their pain and physical barriers to being active.</a:t>
            </a:r>
            <a:endParaRPr lang="en-US" sz="1600">
              <a:solidFill>
                <a:schemeClr val="accent1"/>
              </a:solidFill>
              <a:latin typeface="+mj-lt"/>
            </a:endParaRPr>
          </a:p>
        </p:txBody>
      </p:sp>
      <p:sp>
        <p:nvSpPr>
          <p:cNvPr id="28" name="Google Shape;407;p49">
            <a:extLst>
              <a:ext uri="{FF2B5EF4-FFF2-40B4-BE49-F238E27FC236}">
                <a16:creationId xmlns:a16="http://schemas.microsoft.com/office/drawing/2014/main" id="{F317A4AC-7E80-35B5-460F-2BFEC3E9F8B1}"/>
              </a:ext>
            </a:extLst>
          </p:cNvPr>
          <p:cNvSpPr txBox="1">
            <a:spLocks/>
          </p:cNvSpPr>
          <p:nvPr/>
        </p:nvSpPr>
        <p:spPr>
          <a:xfrm>
            <a:off x="442749" y="3363581"/>
            <a:ext cx="3593958" cy="1467950"/>
          </a:xfrm>
          <a:prstGeom prst="rect">
            <a:avLst/>
          </a:prstGeom>
          <a:solidFill>
            <a:schemeClr val="accent2"/>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bg1"/>
                </a:solidFill>
                <a:latin typeface="+mj-lt"/>
                <a:sym typeface="Nunito"/>
              </a:rPr>
              <a:t>Family, friends and carers are key enablers but lack confidence </a:t>
            </a:r>
            <a:r>
              <a:rPr lang="en-GB" sz="1600">
                <a:solidFill>
                  <a:schemeClr val="bg1"/>
                </a:solidFill>
                <a:latin typeface="+mj-lt"/>
                <a:sym typeface="Nunito"/>
              </a:rPr>
              <a:t>and fear making things worse. They need practical advice on what to recommend.</a:t>
            </a:r>
            <a:endParaRPr lang="en-US" sz="1600">
              <a:solidFill>
                <a:schemeClr val="bg1"/>
              </a:solidFill>
              <a:latin typeface="+mj-lt"/>
            </a:endParaRPr>
          </a:p>
        </p:txBody>
      </p:sp>
      <p:sp>
        <p:nvSpPr>
          <p:cNvPr id="29" name="Google Shape;407;p49">
            <a:extLst>
              <a:ext uri="{FF2B5EF4-FFF2-40B4-BE49-F238E27FC236}">
                <a16:creationId xmlns:a16="http://schemas.microsoft.com/office/drawing/2014/main" id="{9ED1AC6A-313B-2430-DC15-A785B2991E8F}"/>
              </a:ext>
            </a:extLst>
          </p:cNvPr>
          <p:cNvSpPr txBox="1">
            <a:spLocks/>
          </p:cNvSpPr>
          <p:nvPr/>
        </p:nvSpPr>
        <p:spPr>
          <a:xfrm>
            <a:off x="442749" y="4934933"/>
            <a:ext cx="3593958" cy="1467950"/>
          </a:xfrm>
          <a:prstGeom prst="rect">
            <a:avLst/>
          </a:prstGeom>
          <a:solidFill>
            <a:srgbClr val="7DC242"/>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People with LTHCs </a:t>
            </a:r>
            <a:r>
              <a:rPr lang="en-GB" sz="1600">
                <a:solidFill>
                  <a:schemeClr val="accent1"/>
                </a:solidFill>
                <a:latin typeface="+mj-lt"/>
                <a:sym typeface="Nunito"/>
              </a:rPr>
              <a:t>want workouts appropriate to their capabilities combined with inspiration they can relate to.</a:t>
            </a:r>
            <a:endParaRPr lang="en-US" sz="1600">
              <a:solidFill>
                <a:schemeClr val="accent1"/>
              </a:solidFill>
              <a:latin typeface="+mj-lt"/>
            </a:endParaRPr>
          </a:p>
        </p:txBody>
      </p:sp>
      <p:sp>
        <p:nvSpPr>
          <p:cNvPr id="30" name="Google Shape;407;p49">
            <a:extLst>
              <a:ext uri="{FF2B5EF4-FFF2-40B4-BE49-F238E27FC236}">
                <a16:creationId xmlns:a16="http://schemas.microsoft.com/office/drawing/2014/main" id="{0A1FD085-96C3-927A-DC00-A81B3725C633}"/>
              </a:ext>
            </a:extLst>
          </p:cNvPr>
          <p:cNvSpPr txBox="1">
            <a:spLocks/>
          </p:cNvSpPr>
          <p:nvPr/>
        </p:nvSpPr>
        <p:spPr>
          <a:xfrm>
            <a:off x="4181990" y="4934933"/>
            <a:ext cx="3593958" cy="1467950"/>
          </a:xfrm>
          <a:prstGeom prst="rect">
            <a:avLst/>
          </a:prstGeom>
          <a:solidFill>
            <a:srgbClr val="4B00A3"/>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bg1"/>
                </a:solidFill>
                <a:latin typeface="+mj-lt"/>
                <a:sym typeface="Nunito"/>
              </a:rPr>
              <a:t>Professionals want insight and/or practical resources </a:t>
            </a:r>
            <a:r>
              <a:rPr lang="en-GB" sz="1600">
                <a:solidFill>
                  <a:schemeClr val="bg1"/>
                </a:solidFill>
                <a:latin typeface="+mj-lt"/>
                <a:sym typeface="Nunito"/>
              </a:rPr>
              <a:t>depending on their context, but also raise the need for greater local engagement.</a:t>
            </a:r>
            <a:endParaRPr lang="en-US" sz="1600">
              <a:solidFill>
                <a:schemeClr val="bg1"/>
              </a:solidFill>
              <a:latin typeface="+mj-lt"/>
            </a:endParaRPr>
          </a:p>
        </p:txBody>
      </p:sp>
      <p:sp>
        <p:nvSpPr>
          <p:cNvPr id="31" name="Google Shape;407;p49">
            <a:extLst>
              <a:ext uri="{FF2B5EF4-FFF2-40B4-BE49-F238E27FC236}">
                <a16:creationId xmlns:a16="http://schemas.microsoft.com/office/drawing/2014/main" id="{32DD6343-230E-BF6E-675A-6E714D547ABF}"/>
              </a:ext>
            </a:extLst>
          </p:cNvPr>
          <p:cNvSpPr txBox="1">
            <a:spLocks/>
          </p:cNvSpPr>
          <p:nvPr/>
        </p:nvSpPr>
        <p:spPr>
          <a:xfrm>
            <a:off x="4181990" y="3363581"/>
            <a:ext cx="3593958" cy="1467950"/>
          </a:xfrm>
          <a:prstGeom prst="rect">
            <a:avLst/>
          </a:prstGeom>
          <a:solidFill>
            <a:srgbClr val="EADF42"/>
          </a:solidFill>
          <a:ln>
            <a:noFill/>
          </a:ln>
          <a:effectLst>
            <a:outerShdw blurRad="50800" dist="38100" dir="2700000" algn="tl" rotWithShape="0">
              <a:prstClr val="black">
                <a:alpha val="40000"/>
              </a:prstClr>
            </a:outerShdw>
          </a:effectLst>
        </p:spPr>
        <p:txBody>
          <a:bodyPr spcFirstLastPara="1" wrap="square" lIns="144000" tIns="180000" rIns="144000" bIns="180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600" b="1">
                <a:solidFill>
                  <a:schemeClr val="accent1"/>
                </a:solidFill>
                <a:latin typeface="+mj-lt"/>
                <a:sym typeface="Nunito"/>
              </a:rPr>
              <a:t>Health charities are in a strong position to support </a:t>
            </a:r>
            <a:r>
              <a:rPr lang="en-GB" sz="1600">
                <a:solidFill>
                  <a:schemeClr val="accent1"/>
                </a:solidFill>
                <a:latin typeface="+mj-lt"/>
                <a:sym typeface="Nunito"/>
              </a:rPr>
              <a:t>physical activity and their involvement in WAU is critical.</a:t>
            </a:r>
            <a:endParaRPr lang="en-US" sz="1600">
              <a:solidFill>
                <a:schemeClr val="accent1"/>
              </a:solidFill>
              <a:latin typeface="+mj-lt"/>
            </a:endParaRPr>
          </a:p>
        </p:txBody>
      </p:sp>
      <p:sp>
        <p:nvSpPr>
          <p:cNvPr id="5" name="Google Shape;160;p27">
            <a:extLst>
              <a:ext uri="{FF2B5EF4-FFF2-40B4-BE49-F238E27FC236}">
                <a16:creationId xmlns:a16="http://schemas.microsoft.com/office/drawing/2014/main" id="{A9089027-AF6D-D7F1-66C2-F319B3B01040}"/>
              </a:ext>
            </a:extLst>
          </p:cNvPr>
          <p:cNvSpPr txBox="1"/>
          <p:nvPr/>
        </p:nvSpPr>
        <p:spPr>
          <a:xfrm>
            <a:off x="442749" y="233084"/>
            <a:ext cx="3593958" cy="1372271"/>
          </a:xfrm>
          <a:prstGeom prst="rect">
            <a:avLst/>
          </a:prstGeom>
          <a:solidFill>
            <a:srgbClr val="D8EEFD"/>
          </a:solidFill>
          <a:ln>
            <a:noFill/>
          </a:ln>
        </p:spPr>
        <p:txBody>
          <a:bodyPr spcFirstLastPara="1" wrap="square" lIns="180000" tIns="180000" rIns="180000" bIns="36000" anchor="t" anchorCtr="0">
            <a:spAutoFit/>
          </a:bodyPr>
          <a:lstStyle/>
          <a:p>
            <a:pPr>
              <a:lnSpc>
                <a:spcPts val="4500"/>
              </a:lnSpc>
            </a:pPr>
            <a:r>
              <a:rPr lang="en-GB" sz="5000" b="1">
                <a:solidFill>
                  <a:srgbClr val="004C74"/>
                </a:solidFill>
                <a:latin typeface="+mj-lt"/>
                <a:sym typeface="Nunito"/>
              </a:rPr>
              <a:t>BRIDGING</a:t>
            </a:r>
            <a:br>
              <a:rPr lang="en-GB" sz="5000" b="1">
                <a:solidFill>
                  <a:srgbClr val="004C74"/>
                </a:solidFill>
                <a:latin typeface="+mj-lt"/>
                <a:sym typeface="Nunito"/>
              </a:rPr>
            </a:br>
            <a:r>
              <a:rPr lang="en-GB" sz="5000" b="1">
                <a:solidFill>
                  <a:srgbClr val="004C74"/>
                </a:solidFill>
                <a:latin typeface="+mj-lt"/>
                <a:sym typeface="Nunito"/>
              </a:rPr>
              <a:t>THE GAP:</a:t>
            </a:r>
            <a:endParaRPr lang="en-GB" sz="4000">
              <a:solidFill>
                <a:schemeClr val="accent1"/>
              </a:solidFill>
            </a:endParaRPr>
          </a:p>
        </p:txBody>
      </p:sp>
    </p:spTree>
    <p:extLst>
      <p:ext uri="{BB962C8B-B14F-4D97-AF65-F5344CB8AC3E}">
        <p14:creationId xmlns:p14="http://schemas.microsoft.com/office/powerpoint/2010/main" val="335162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C74"/>
        </a:solidFill>
        <a:effectLst/>
      </p:bgPr>
    </p:bg>
    <p:spTree>
      <p:nvGrpSpPr>
        <p:cNvPr id="1" name=""/>
        <p:cNvGrpSpPr/>
        <p:nvPr/>
      </p:nvGrpSpPr>
      <p:grpSpPr>
        <a:xfrm>
          <a:off x="0" y="0"/>
          <a:ext cx="0" cy="0"/>
          <a:chOff x="0" y="0"/>
          <a:chExt cx="0" cy="0"/>
        </a:xfrm>
      </p:grpSpPr>
      <p:pic>
        <p:nvPicPr>
          <p:cNvPr id="3" name="Picture 2" descr="A person and person walking on a path&#10;&#10;Description automatically generated">
            <a:extLst>
              <a:ext uri="{FF2B5EF4-FFF2-40B4-BE49-F238E27FC236}">
                <a16:creationId xmlns:a16="http://schemas.microsoft.com/office/drawing/2014/main" id="{073832C5-60EF-18D6-D799-DDC3DB2D2E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3214460"/>
          </a:xfrm>
          <a:prstGeom prst="rect">
            <a:avLst/>
          </a:prstGeom>
        </p:spPr>
      </p:pic>
      <p:sp>
        <p:nvSpPr>
          <p:cNvPr id="2" name="Google Shape;160;p27">
            <a:extLst>
              <a:ext uri="{FF2B5EF4-FFF2-40B4-BE49-F238E27FC236}">
                <a16:creationId xmlns:a16="http://schemas.microsoft.com/office/drawing/2014/main" id="{1581BF99-F119-4408-1974-D76B427EFE90}"/>
              </a:ext>
            </a:extLst>
          </p:cNvPr>
          <p:cNvSpPr txBox="1"/>
          <p:nvPr/>
        </p:nvSpPr>
        <p:spPr>
          <a:xfrm>
            <a:off x="515937" y="2940430"/>
            <a:ext cx="9801770" cy="2167462"/>
          </a:xfrm>
          <a:prstGeom prst="rect">
            <a:avLst/>
          </a:prstGeom>
          <a:solidFill>
            <a:schemeClr val="bg1"/>
          </a:solidFill>
          <a:ln>
            <a:noFill/>
          </a:ln>
        </p:spPr>
        <p:txBody>
          <a:bodyPr spcFirstLastPara="1" wrap="square" lIns="216000" tIns="216000" rIns="216000" bIns="216000" anchor="t" anchorCtr="0">
            <a:spAutoFit/>
          </a:bodyPr>
          <a:lstStyle/>
          <a:p>
            <a:pPr>
              <a:lnSpc>
                <a:spcPts val="4500"/>
              </a:lnSpc>
              <a:spcAft>
                <a:spcPts val="1000"/>
              </a:spcAft>
            </a:pPr>
            <a:r>
              <a:rPr lang="en-GB" sz="5000" b="1">
                <a:solidFill>
                  <a:srgbClr val="004C74"/>
                </a:solidFill>
                <a:latin typeface="+mj-lt"/>
                <a:ea typeface="Nunito"/>
                <a:cs typeface="Nunito"/>
                <a:sym typeface="Nunito"/>
              </a:rPr>
              <a:t>1. ‘GOOD FOR THE BODY &amp; SOUL’:</a:t>
            </a:r>
          </a:p>
          <a:p>
            <a:pPr>
              <a:lnSpc>
                <a:spcPts val="4000"/>
              </a:lnSpc>
            </a:pPr>
            <a:r>
              <a:rPr lang="en-GB" sz="4000">
                <a:solidFill>
                  <a:schemeClr val="accent1"/>
                </a:solidFill>
              </a:rPr>
              <a:t>The importance of physical activity when managing a long term health condition</a:t>
            </a:r>
          </a:p>
        </p:txBody>
      </p:sp>
    </p:spTree>
    <p:extLst>
      <p:ext uri="{BB962C8B-B14F-4D97-AF65-F5344CB8AC3E}">
        <p14:creationId xmlns:p14="http://schemas.microsoft.com/office/powerpoint/2010/main" val="338905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51F2-08F6-8C32-0699-D2C30FA3FB03}"/>
              </a:ext>
            </a:extLst>
          </p:cNvPr>
          <p:cNvSpPr>
            <a:spLocks noGrp="1"/>
          </p:cNvSpPr>
          <p:nvPr>
            <p:ph type="title"/>
          </p:nvPr>
        </p:nvSpPr>
        <p:spPr>
          <a:xfrm>
            <a:off x="519231" y="624356"/>
            <a:ext cx="11156832" cy="720518"/>
          </a:xfrm>
        </p:spPr>
        <p:txBody>
          <a:bodyPr/>
          <a:lstStyle/>
          <a:p>
            <a:r>
              <a:rPr lang="en-GB">
                <a:solidFill>
                  <a:srgbClr val="004C74"/>
                </a:solidFill>
              </a:rPr>
              <a:t>ALMOST EVERYONE KNOWS IT’S KEY FOR </a:t>
            </a:r>
            <a:br>
              <a:rPr lang="en-GB">
                <a:solidFill>
                  <a:srgbClr val="004C74"/>
                </a:solidFill>
              </a:rPr>
            </a:br>
            <a:r>
              <a:rPr lang="en-GB">
                <a:solidFill>
                  <a:srgbClr val="004C74"/>
                </a:solidFill>
              </a:rPr>
              <a:t>PEOPLE WITH LTHCs TO BE PHYSICALLY ACTIVE</a:t>
            </a:r>
          </a:p>
        </p:txBody>
      </p:sp>
      <p:sp>
        <p:nvSpPr>
          <p:cNvPr id="5" name="Text Placeholder 4">
            <a:extLst>
              <a:ext uri="{FF2B5EF4-FFF2-40B4-BE49-F238E27FC236}">
                <a16:creationId xmlns:a16="http://schemas.microsoft.com/office/drawing/2014/main" id="{6C125617-3702-31F0-B976-D0E1D2F2C963}"/>
              </a:ext>
            </a:extLst>
          </p:cNvPr>
          <p:cNvSpPr>
            <a:spLocks noGrp="1"/>
          </p:cNvSpPr>
          <p:nvPr>
            <p:ph type="body" sz="quarter" idx="15"/>
          </p:nvPr>
        </p:nvSpPr>
        <p:spPr>
          <a:xfrm>
            <a:off x="520621" y="1703856"/>
            <a:ext cx="11155442" cy="276999"/>
          </a:xfrm>
        </p:spPr>
        <p:txBody>
          <a:bodyPr/>
          <a:lstStyle/>
          <a:p>
            <a:r>
              <a:rPr lang="en-GB"/>
              <a:t>% agree ‘physical activity is important in managing or preventing long term health conditions’</a:t>
            </a:r>
          </a:p>
        </p:txBody>
      </p:sp>
      <p:sp>
        <p:nvSpPr>
          <p:cNvPr id="6" name="Footer Placeholder 5">
            <a:extLst>
              <a:ext uri="{FF2B5EF4-FFF2-40B4-BE49-F238E27FC236}">
                <a16:creationId xmlns:a16="http://schemas.microsoft.com/office/drawing/2014/main" id="{3400C049-668B-BB19-22A9-9A29FFFFA15B}"/>
              </a:ext>
            </a:extLst>
          </p:cNvPr>
          <p:cNvSpPr>
            <a:spLocks noGrp="1"/>
          </p:cNvSpPr>
          <p:nvPr>
            <p:ph type="ftr" sz="quarter" idx="3"/>
          </p:nvPr>
        </p:nvSpPr>
        <p:spPr/>
        <p:txBody>
          <a:bodyPr/>
          <a:lstStyle/>
          <a:p>
            <a:r>
              <a:rPr lang="en-US" b="1"/>
              <a:t>Source: </a:t>
            </a:r>
            <a:r>
              <a:rPr lang="en-US"/>
              <a:t>Q01. In your opinion, how important is physical activity in managing or preventing long term health conditions? Base: People with LTHC (n=1009), Family/friends/carers (n=569), Health and social care professionals (n=339), Charity/voluntary professionals (n=63), Sport &amp; physical activity professionals (n=117), Government professionals (n=71)</a:t>
            </a:r>
          </a:p>
        </p:txBody>
      </p:sp>
      <p:graphicFrame>
        <p:nvGraphicFramePr>
          <p:cNvPr id="7" name="Chart 6">
            <a:extLst>
              <a:ext uri="{FF2B5EF4-FFF2-40B4-BE49-F238E27FC236}">
                <a16:creationId xmlns:a16="http://schemas.microsoft.com/office/drawing/2014/main" id="{330465AC-3D66-962A-E214-6D77CFFFC7B7}"/>
              </a:ext>
            </a:extLst>
          </p:cNvPr>
          <p:cNvGraphicFramePr/>
          <p:nvPr>
            <p:extLst>
              <p:ext uri="{D42A27DB-BD31-4B8C-83A1-F6EECF244321}">
                <p14:modId xmlns:p14="http://schemas.microsoft.com/office/powerpoint/2010/main" val="1955708828"/>
              </p:ext>
            </p:extLst>
          </p:nvPr>
        </p:nvGraphicFramePr>
        <p:xfrm>
          <a:off x="435232" y="3105077"/>
          <a:ext cx="1878753" cy="1905306"/>
        </p:xfrm>
        <a:graphic>
          <a:graphicData uri="http://schemas.openxmlformats.org/drawingml/2006/chart">
            <c:chart xmlns:c="http://schemas.openxmlformats.org/drawingml/2006/chart" xmlns:r="http://schemas.openxmlformats.org/officeDocument/2006/relationships" r:id="rId2"/>
          </a:graphicData>
        </a:graphic>
      </p:graphicFrame>
      <p:sp>
        <p:nvSpPr>
          <p:cNvPr id="8" name="Google Shape;83;p17">
            <a:extLst>
              <a:ext uri="{FF2B5EF4-FFF2-40B4-BE49-F238E27FC236}">
                <a16:creationId xmlns:a16="http://schemas.microsoft.com/office/drawing/2014/main" id="{005C33EE-C0D2-8B29-B468-D569126956C6}"/>
              </a:ext>
            </a:extLst>
          </p:cNvPr>
          <p:cNvSpPr txBox="1"/>
          <p:nvPr/>
        </p:nvSpPr>
        <p:spPr>
          <a:xfrm>
            <a:off x="580052" y="3889241"/>
            <a:ext cx="1611487" cy="307777"/>
          </a:xfrm>
          <a:prstGeom prst="rect">
            <a:avLst/>
          </a:prstGeom>
          <a:noFill/>
          <a:ln>
            <a:noFill/>
          </a:ln>
        </p:spPr>
        <p:txBody>
          <a:bodyPr spcFirstLastPara="1" wrap="square" lIns="0" tIns="0" rIns="0" bIns="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defRPr/>
            </a:pPr>
            <a:r>
              <a:rPr lang="en-GB" sz="2000" b="1">
                <a:solidFill>
                  <a:schemeClr val="accent1"/>
                </a:solidFill>
                <a:latin typeface="+mj-lt"/>
                <a:sym typeface="Nunito"/>
              </a:rPr>
              <a:t>96%</a:t>
            </a:r>
          </a:p>
        </p:txBody>
      </p:sp>
      <p:sp>
        <p:nvSpPr>
          <p:cNvPr id="9" name="Google Shape;407;p49">
            <a:extLst>
              <a:ext uri="{FF2B5EF4-FFF2-40B4-BE49-F238E27FC236}">
                <a16:creationId xmlns:a16="http://schemas.microsoft.com/office/drawing/2014/main" id="{30074D42-D362-BA93-A83F-C6F33A719F47}"/>
              </a:ext>
            </a:extLst>
          </p:cNvPr>
          <p:cNvSpPr txBox="1">
            <a:spLocks/>
          </p:cNvSpPr>
          <p:nvPr/>
        </p:nvSpPr>
        <p:spPr>
          <a:xfrm>
            <a:off x="515938" y="2273168"/>
            <a:ext cx="1695929" cy="794403"/>
          </a:xfrm>
          <a:prstGeom prst="rect">
            <a:avLst/>
          </a:prstGeom>
          <a:solidFill>
            <a:srgbClr val="C00000"/>
          </a:solidFill>
          <a:ln>
            <a:noFill/>
          </a:ln>
        </p:spPr>
        <p:txBody>
          <a:bodyPr spcFirstLastPara="1" wrap="square" lIns="180000" tIns="180000" rIns="180000" bIns="180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b="1">
                <a:solidFill>
                  <a:schemeClr val="bg1"/>
                </a:solidFill>
                <a:latin typeface="+mj-lt"/>
                <a:sym typeface="Nunito"/>
              </a:rPr>
              <a:t>People with LTHCs</a:t>
            </a:r>
            <a:endParaRPr lang="en-US" sz="1400">
              <a:solidFill>
                <a:schemeClr val="bg1"/>
              </a:solidFill>
              <a:latin typeface="+mj-lt"/>
            </a:endParaRPr>
          </a:p>
        </p:txBody>
      </p:sp>
      <p:sp>
        <p:nvSpPr>
          <p:cNvPr id="10" name="Google Shape;407;p49">
            <a:extLst>
              <a:ext uri="{FF2B5EF4-FFF2-40B4-BE49-F238E27FC236}">
                <a16:creationId xmlns:a16="http://schemas.microsoft.com/office/drawing/2014/main" id="{95533F4A-26F3-66DC-547E-F354D0B1A8AE}"/>
              </a:ext>
            </a:extLst>
          </p:cNvPr>
          <p:cNvSpPr txBox="1">
            <a:spLocks/>
          </p:cNvSpPr>
          <p:nvPr/>
        </p:nvSpPr>
        <p:spPr>
          <a:xfrm>
            <a:off x="2368621" y="2273168"/>
            <a:ext cx="1695929" cy="794403"/>
          </a:xfrm>
          <a:prstGeom prst="rect">
            <a:avLst/>
          </a:prstGeom>
          <a:solidFill>
            <a:srgbClr val="EADF42"/>
          </a:solidFill>
          <a:ln>
            <a:noFill/>
          </a:ln>
        </p:spPr>
        <p:txBody>
          <a:bodyPr spcFirstLastPara="1" wrap="square" lIns="180000" tIns="180000" rIns="180000" bIns="180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b="1">
                <a:solidFill>
                  <a:schemeClr val="accent1"/>
                </a:solidFill>
                <a:latin typeface="+mj-lt"/>
                <a:sym typeface="Nunito"/>
              </a:rPr>
              <a:t>Family/friends/ carers</a:t>
            </a:r>
            <a:endParaRPr lang="en-US" sz="1400">
              <a:solidFill>
                <a:schemeClr val="accent1"/>
              </a:solidFill>
              <a:latin typeface="+mj-lt"/>
            </a:endParaRPr>
          </a:p>
        </p:txBody>
      </p:sp>
      <p:sp>
        <p:nvSpPr>
          <p:cNvPr id="11" name="Google Shape;407;p49">
            <a:extLst>
              <a:ext uri="{FF2B5EF4-FFF2-40B4-BE49-F238E27FC236}">
                <a16:creationId xmlns:a16="http://schemas.microsoft.com/office/drawing/2014/main" id="{4204F86C-2350-4D3F-6872-E8DD89685087}"/>
              </a:ext>
            </a:extLst>
          </p:cNvPr>
          <p:cNvSpPr txBox="1">
            <a:spLocks/>
          </p:cNvSpPr>
          <p:nvPr/>
        </p:nvSpPr>
        <p:spPr>
          <a:xfrm>
            <a:off x="4221304" y="2273168"/>
            <a:ext cx="1695929" cy="794403"/>
          </a:xfrm>
          <a:prstGeom prst="rect">
            <a:avLst/>
          </a:prstGeom>
          <a:solidFill>
            <a:srgbClr val="7DC242"/>
          </a:solidFill>
          <a:ln>
            <a:noFill/>
          </a:ln>
        </p:spPr>
        <p:txBody>
          <a:bodyPr spcFirstLastPara="1" wrap="square" lIns="180000" tIns="180000" rIns="180000" bIns="180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b="1" dirty="0">
                <a:solidFill>
                  <a:srgbClr val="454341"/>
                </a:solidFill>
                <a:latin typeface="+mj-lt"/>
                <a:sym typeface="Nunito"/>
              </a:rPr>
              <a:t>Health &amp; social care professional</a:t>
            </a:r>
            <a:endParaRPr lang="en-US" sz="1400" dirty="0">
              <a:solidFill>
                <a:srgbClr val="454341"/>
              </a:solidFill>
              <a:latin typeface="+mj-lt"/>
            </a:endParaRPr>
          </a:p>
        </p:txBody>
      </p:sp>
      <p:sp>
        <p:nvSpPr>
          <p:cNvPr id="12" name="Google Shape;407;p49">
            <a:extLst>
              <a:ext uri="{FF2B5EF4-FFF2-40B4-BE49-F238E27FC236}">
                <a16:creationId xmlns:a16="http://schemas.microsoft.com/office/drawing/2014/main" id="{FBA60697-4B2B-90AB-63F2-D1DE276606B3}"/>
              </a:ext>
            </a:extLst>
          </p:cNvPr>
          <p:cNvSpPr txBox="1">
            <a:spLocks/>
          </p:cNvSpPr>
          <p:nvPr/>
        </p:nvSpPr>
        <p:spPr>
          <a:xfrm>
            <a:off x="8127449" y="2273168"/>
            <a:ext cx="1695929" cy="794403"/>
          </a:xfrm>
          <a:prstGeom prst="rect">
            <a:avLst/>
          </a:prstGeom>
          <a:solidFill>
            <a:srgbClr val="71C7DF"/>
          </a:solidFill>
          <a:ln>
            <a:noFill/>
          </a:ln>
        </p:spPr>
        <p:txBody>
          <a:bodyPr spcFirstLastPara="1" wrap="square" lIns="36000" tIns="180000" rIns="36000" bIns="180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b="1">
                <a:solidFill>
                  <a:schemeClr val="accent1"/>
                </a:solidFill>
                <a:latin typeface="+mj-lt"/>
                <a:sym typeface="Nunito"/>
              </a:rPr>
              <a:t>Sport and physical activity professionals</a:t>
            </a:r>
            <a:endParaRPr lang="en-US" sz="1400">
              <a:solidFill>
                <a:schemeClr val="accent1"/>
              </a:solidFill>
              <a:latin typeface="+mj-lt"/>
            </a:endParaRPr>
          </a:p>
        </p:txBody>
      </p:sp>
      <p:sp>
        <p:nvSpPr>
          <p:cNvPr id="13" name="Google Shape;407;p49">
            <a:extLst>
              <a:ext uri="{FF2B5EF4-FFF2-40B4-BE49-F238E27FC236}">
                <a16:creationId xmlns:a16="http://schemas.microsoft.com/office/drawing/2014/main" id="{CA73FC03-044E-A3C1-9105-66BDA4A617B2}"/>
              </a:ext>
            </a:extLst>
          </p:cNvPr>
          <p:cNvSpPr txBox="1">
            <a:spLocks/>
          </p:cNvSpPr>
          <p:nvPr/>
        </p:nvSpPr>
        <p:spPr>
          <a:xfrm>
            <a:off x="9980134" y="2273168"/>
            <a:ext cx="1695929" cy="794403"/>
          </a:xfrm>
          <a:prstGeom prst="rect">
            <a:avLst/>
          </a:prstGeom>
          <a:solidFill>
            <a:srgbClr val="4B00A3"/>
          </a:solidFill>
          <a:ln>
            <a:noFill/>
          </a:ln>
        </p:spPr>
        <p:txBody>
          <a:bodyPr spcFirstLastPara="1" wrap="square" lIns="180000" tIns="180000" rIns="180000" bIns="180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b="1">
                <a:solidFill>
                  <a:schemeClr val="bg1"/>
                </a:solidFill>
                <a:latin typeface="+mj-lt"/>
                <a:sym typeface="Nunito"/>
              </a:rPr>
              <a:t>Government professionals</a:t>
            </a:r>
            <a:endParaRPr lang="en-US" sz="1400">
              <a:solidFill>
                <a:schemeClr val="bg1"/>
              </a:solidFill>
              <a:latin typeface="+mj-lt"/>
            </a:endParaRPr>
          </a:p>
        </p:txBody>
      </p:sp>
      <p:sp>
        <p:nvSpPr>
          <p:cNvPr id="14" name="Google Shape;407;p49">
            <a:extLst>
              <a:ext uri="{FF2B5EF4-FFF2-40B4-BE49-F238E27FC236}">
                <a16:creationId xmlns:a16="http://schemas.microsoft.com/office/drawing/2014/main" id="{41F62A92-163B-B1E2-03CD-761461B8794C}"/>
              </a:ext>
            </a:extLst>
          </p:cNvPr>
          <p:cNvSpPr txBox="1">
            <a:spLocks/>
          </p:cNvSpPr>
          <p:nvPr/>
        </p:nvSpPr>
        <p:spPr>
          <a:xfrm>
            <a:off x="6073987" y="2273168"/>
            <a:ext cx="1896708" cy="794403"/>
          </a:xfrm>
          <a:prstGeom prst="rect">
            <a:avLst/>
          </a:prstGeom>
          <a:solidFill>
            <a:schemeClr val="accent6"/>
          </a:solidFill>
          <a:ln>
            <a:noFill/>
          </a:ln>
        </p:spPr>
        <p:txBody>
          <a:bodyPr spcFirstLastPara="1" wrap="square" lIns="180000" tIns="180000" rIns="180000" bIns="1800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1400" b="1">
                <a:solidFill>
                  <a:schemeClr val="accent1"/>
                </a:solidFill>
                <a:latin typeface="+mj-lt"/>
                <a:sym typeface="Nunito"/>
              </a:rPr>
              <a:t>Charity / voluntary professionals</a:t>
            </a:r>
            <a:endParaRPr lang="en-US" sz="1400">
              <a:solidFill>
                <a:schemeClr val="accent1"/>
              </a:solidFill>
              <a:latin typeface="+mj-lt"/>
            </a:endParaRPr>
          </a:p>
        </p:txBody>
      </p:sp>
      <p:graphicFrame>
        <p:nvGraphicFramePr>
          <p:cNvPr id="15" name="Chart 14">
            <a:extLst>
              <a:ext uri="{FF2B5EF4-FFF2-40B4-BE49-F238E27FC236}">
                <a16:creationId xmlns:a16="http://schemas.microsoft.com/office/drawing/2014/main" id="{2CFB18AC-6DDD-C168-048B-E6CE3C0E336A}"/>
              </a:ext>
            </a:extLst>
          </p:cNvPr>
          <p:cNvGraphicFramePr/>
          <p:nvPr>
            <p:extLst>
              <p:ext uri="{D42A27DB-BD31-4B8C-83A1-F6EECF244321}">
                <p14:modId xmlns:p14="http://schemas.microsoft.com/office/powerpoint/2010/main" val="3826031232"/>
              </p:ext>
            </p:extLst>
          </p:nvPr>
        </p:nvGraphicFramePr>
        <p:xfrm>
          <a:off x="2314759" y="3105077"/>
          <a:ext cx="1878753" cy="1905306"/>
        </p:xfrm>
        <a:graphic>
          <a:graphicData uri="http://schemas.openxmlformats.org/drawingml/2006/chart">
            <c:chart xmlns:c="http://schemas.openxmlformats.org/drawingml/2006/chart" xmlns:r="http://schemas.openxmlformats.org/officeDocument/2006/relationships" r:id="rId3"/>
          </a:graphicData>
        </a:graphic>
      </p:graphicFrame>
      <p:sp>
        <p:nvSpPr>
          <p:cNvPr id="16" name="Google Shape;83;p17">
            <a:extLst>
              <a:ext uri="{FF2B5EF4-FFF2-40B4-BE49-F238E27FC236}">
                <a16:creationId xmlns:a16="http://schemas.microsoft.com/office/drawing/2014/main" id="{31D6B5A7-BE2C-6EF7-E29A-2D1DA6923FA8}"/>
              </a:ext>
            </a:extLst>
          </p:cNvPr>
          <p:cNvSpPr txBox="1"/>
          <p:nvPr/>
        </p:nvSpPr>
        <p:spPr>
          <a:xfrm>
            <a:off x="2503175" y="3889241"/>
            <a:ext cx="1599174" cy="307777"/>
          </a:xfrm>
          <a:prstGeom prst="rect">
            <a:avLst/>
          </a:prstGeom>
          <a:noFill/>
          <a:ln>
            <a:noFill/>
          </a:ln>
        </p:spPr>
        <p:txBody>
          <a:bodyPr spcFirstLastPara="1" wrap="square" lIns="0" tIns="0" rIns="0" bIns="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defRPr/>
            </a:pPr>
            <a:r>
              <a:rPr lang="en-GB" sz="2000" b="1">
                <a:solidFill>
                  <a:schemeClr val="accent1"/>
                </a:solidFill>
                <a:latin typeface="+mj-lt"/>
                <a:sym typeface="Nunito"/>
              </a:rPr>
              <a:t>98%</a:t>
            </a:r>
          </a:p>
        </p:txBody>
      </p:sp>
      <p:graphicFrame>
        <p:nvGraphicFramePr>
          <p:cNvPr id="17" name="Chart 16">
            <a:extLst>
              <a:ext uri="{FF2B5EF4-FFF2-40B4-BE49-F238E27FC236}">
                <a16:creationId xmlns:a16="http://schemas.microsoft.com/office/drawing/2014/main" id="{DB01C655-0833-4EFB-3A4E-6DFEF76C87A5}"/>
              </a:ext>
            </a:extLst>
          </p:cNvPr>
          <p:cNvGraphicFramePr/>
          <p:nvPr>
            <p:extLst>
              <p:ext uri="{D42A27DB-BD31-4B8C-83A1-F6EECF244321}">
                <p14:modId xmlns:p14="http://schemas.microsoft.com/office/powerpoint/2010/main" val="2028779576"/>
              </p:ext>
            </p:extLst>
          </p:nvPr>
        </p:nvGraphicFramePr>
        <p:xfrm>
          <a:off x="4148055" y="3105077"/>
          <a:ext cx="1878753" cy="1905306"/>
        </p:xfrm>
        <a:graphic>
          <a:graphicData uri="http://schemas.openxmlformats.org/drawingml/2006/chart">
            <c:chart xmlns:c="http://schemas.openxmlformats.org/drawingml/2006/chart" xmlns:r="http://schemas.openxmlformats.org/officeDocument/2006/relationships" r:id="rId4"/>
          </a:graphicData>
        </a:graphic>
      </p:graphicFrame>
      <p:sp>
        <p:nvSpPr>
          <p:cNvPr id="18" name="Google Shape;83;p17">
            <a:extLst>
              <a:ext uri="{FF2B5EF4-FFF2-40B4-BE49-F238E27FC236}">
                <a16:creationId xmlns:a16="http://schemas.microsoft.com/office/drawing/2014/main" id="{64F3BF7B-6992-5A2D-1D11-46C10D0186CC}"/>
              </a:ext>
            </a:extLst>
          </p:cNvPr>
          <p:cNvSpPr txBox="1"/>
          <p:nvPr/>
        </p:nvSpPr>
        <p:spPr>
          <a:xfrm>
            <a:off x="4355009" y="3895591"/>
            <a:ext cx="1568432" cy="307777"/>
          </a:xfrm>
          <a:prstGeom prst="rect">
            <a:avLst/>
          </a:prstGeom>
          <a:noFill/>
          <a:ln>
            <a:noFill/>
          </a:ln>
        </p:spPr>
        <p:txBody>
          <a:bodyPr spcFirstLastPara="1" wrap="square" lIns="0" tIns="0" rIns="0" bIns="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defRPr/>
            </a:pPr>
            <a:r>
              <a:rPr lang="en-GB" sz="2000" b="1">
                <a:solidFill>
                  <a:schemeClr val="accent1"/>
                </a:solidFill>
                <a:latin typeface="+mj-lt"/>
                <a:sym typeface="Nunito"/>
              </a:rPr>
              <a:t>100%</a:t>
            </a:r>
          </a:p>
        </p:txBody>
      </p:sp>
      <p:graphicFrame>
        <p:nvGraphicFramePr>
          <p:cNvPr id="19" name="Chart 18">
            <a:extLst>
              <a:ext uri="{FF2B5EF4-FFF2-40B4-BE49-F238E27FC236}">
                <a16:creationId xmlns:a16="http://schemas.microsoft.com/office/drawing/2014/main" id="{F8C6D576-B7B0-4656-E7CF-89071D8034C2}"/>
              </a:ext>
            </a:extLst>
          </p:cNvPr>
          <p:cNvGraphicFramePr/>
          <p:nvPr>
            <p:extLst>
              <p:ext uri="{D42A27DB-BD31-4B8C-83A1-F6EECF244321}">
                <p14:modId xmlns:p14="http://schemas.microsoft.com/office/powerpoint/2010/main" val="3677797168"/>
              </p:ext>
            </p:extLst>
          </p:nvPr>
        </p:nvGraphicFramePr>
        <p:xfrm>
          <a:off x="6089343" y="3105077"/>
          <a:ext cx="1878753" cy="1905306"/>
        </p:xfrm>
        <a:graphic>
          <a:graphicData uri="http://schemas.openxmlformats.org/drawingml/2006/chart">
            <c:chart xmlns:c="http://schemas.openxmlformats.org/drawingml/2006/chart" xmlns:r="http://schemas.openxmlformats.org/officeDocument/2006/relationships" r:id="rId5"/>
          </a:graphicData>
        </a:graphic>
      </p:graphicFrame>
      <p:sp>
        <p:nvSpPr>
          <p:cNvPr id="20" name="Google Shape;83;p17">
            <a:extLst>
              <a:ext uri="{FF2B5EF4-FFF2-40B4-BE49-F238E27FC236}">
                <a16:creationId xmlns:a16="http://schemas.microsoft.com/office/drawing/2014/main" id="{56344932-11E6-98FB-8E25-1A77E00C50E2}"/>
              </a:ext>
            </a:extLst>
          </p:cNvPr>
          <p:cNvSpPr txBox="1"/>
          <p:nvPr/>
        </p:nvSpPr>
        <p:spPr>
          <a:xfrm>
            <a:off x="6250840" y="3895591"/>
            <a:ext cx="1654215" cy="307777"/>
          </a:xfrm>
          <a:prstGeom prst="rect">
            <a:avLst/>
          </a:prstGeom>
          <a:noFill/>
          <a:ln>
            <a:noFill/>
          </a:ln>
        </p:spPr>
        <p:txBody>
          <a:bodyPr spcFirstLastPara="1" wrap="square" lIns="0" tIns="0" rIns="0" bIns="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defRPr/>
            </a:pPr>
            <a:r>
              <a:rPr lang="en-GB" sz="2000" b="1">
                <a:solidFill>
                  <a:schemeClr val="accent1"/>
                </a:solidFill>
                <a:latin typeface="+mj-lt"/>
                <a:sym typeface="Nunito"/>
              </a:rPr>
              <a:t>100%</a:t>
            </a:r>
          </a:p>
        </p:txBody>
      </p:sp>
      <p:graphicFrame>
        <p:nvGraphicFramePr>
          <p:cNvPr id="21" name="Chart 20">
            <a:extLst>
              <a:ext uri="{FF2B5EF4-FFF2-40B4-BE49-F238E27FC236}">
                <a16:creationId xmlns:a16="http://schemas.microsoft.com/office/drawing/2014/main" id="{B9FC8CCA-BB96-AC65-96A1-72679D57014F}"/>
              </a:ext>
            </a:extLst>
          </p:cNvPr>
          <p:cNvGraphicFramePr/>
          <p:nvPr>
            <p:extLst>
              <p:ext uri="{D42A27DB-BD31-4B8C-83A1-F6EECF244321}">
                <p14:modId xmlns:p14="http://schemas.microsoft.com/office/powerpoint/2010/main" val="4135642900"/>
              </p:ext>
            </p:extLst>
          </p:nvPr>
        </p:nvGraphicFramePr>
        <p:xfrm>
          <a:off x="7989736" y="3105077"/>
          <a:ext cx="1878753" cy="1905306"/>
        </p:xfrm>
        <a:graphic>
          <a:graphicData uri="http://schemas.openxmlformats.org/drawingml/2006/chart">
            <c:chart xmlns:c="http://schemas.openxmlformats.org/drawingml/2006/chart" xmlns:r="http://schemas.openxmlformats.org/officeDocument/2006/relationships" r:id="rId6"/>
          </a:graphicData>
        </a:graphic>
      </p:graphicFrame>
      <p:sp>
        <p:nvSpPr>
          <p:cNvPr id="22" name="Google Shape;83;p17">
            <a:extLst>
              <a:ext uri="{FF2B5EF4-FFF2-40B4-BE49-F238E27FC236}">
                <a16:creationId xmlns:a16="http://schemas.microsoft.com/office/drawing/2014/main" id="{57540BA6-F371-DC43-70A1-665515196273}"/>
              </a:ext>
            </a:extLst>
          </p:cNvPr>
          <p:cNvSpPr txBox="1"/>
          <p:nvPr/>
        </p:nvSpPr>
        <p:spPr>
          <a:xfrm>
            <a:off x="8162174" y="3889241"/>
            <a:ext cx="1584526" cy="307777"/>
          </a:xfrm>
          <a:prstGeom prst="rect">
            <a:avLst/>
          </a:prstGeom>
          <a:noFill/>
          <a:ln>
            <a:noFill/>
          </a:ln>
        </p:spPr>
        <p:txBody>
          <a:bodyPr spcFirstLastPara="1" wrap="square" lIns="0" tIns="0" rIns="0" bIns="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defRPr/>
            </a:pPr>
            <a:r>
              <a:rPr lang="en-GB" sz="2000" b="1">
                <a:solidFill>
                  <a:schemeClr val="accent1"/>
                </a:solidFill>
                <a:latin typeface="+mj-lt"/>
                <a:sym typeface="Nunito"/>
              </a:rPr>
              <a:t>97%</a:t>
            </a:r>
          </a:p>
        </p:txBody>
      </p:sp>
      <p:graphicFrame>
        <p:nvGraphicFramePr>
          <p:cNvPr id="23" name="Chart 22">
            <a:extLst>
              <a:ext uri="{FF2B5EF4-FFF2-40B4-BE49-F238E27FC236}">
                <a16:creationId xmlns:a16="http://schemas.microsoft.com/office/drawing/2014/main" id="{95356990-6681-AEF0-8E5A-6746B35B2915}"/>
              </a:ext>
            </a:extLst>
          </p:cNvPr>
          <p:cNvGraphicFramePr/>
          <p:nvPr>
            <p:extLst>
              <p:ext uri="{D42A27DB-BD31-4B8C-83A1-F6EECF244321}">
                <p14:modId xmlns:p14="http://schemas.microsoft.com/office/powerpoint/2010/main" val="266578245"/>
              </p:ext>
            </p:extLst>
          </p:nvPr>
        </p:nvGraphicFramePr>
        <p:xfrm>
          <a:off x="9866558" y="3105077"/>
          <a:ext cx="1878753" cy="1905306"/>
        </p:xfrm>
        <a:graphic>
          <a:graphicData uri="http://schemas.openxmlformats.org/drawingml/2006/chart">
            <c:chart xmlns:c="http://schemas.openxmlformats.org/drawingml/2006/chart" xmlns:r="http://schemas.openxmlformats.org/officeDocument/2006/relationships" r:id="rId7"/>
          </a:graphicData>
        </a:graphic>
      </p:graphicFrame>
      <p:sp>
        <p:nvSpPr>
          <p:cNvPr id="24" name="Google Shape;83;p17">
            <a:extLst>
              <a:ext uri="{FF2B5EF4-FFF2-40B4-BE49-F238E27FC236}">
                <a16:creationId xmlns:a16="http://schemas.microsoft.com/office/drawing/2014/main" id="{FBFD9E3C-CA9B-B8D8-D313-ADE2C7858F5D}"/>
              </a:ext>
            </a:extLst>
          </p:cNvPr>
          <p:cNvSpPr txBox="1"/>
          <p:nvPr/>
        </p:nvSpPr>
        <p:spPr>
          <a:xfrm>
            <a:off x="10014858" y="3889241"/>
            <a:ext cx="1618279" cy="307777"/>
          </a:xfrm>
          <a:prstGeom prst="rect">
            <a:avLst/>
          </a:prstGeom>
          <a:noFill/>
          <a:ln>
            <a:noFill/>
          </a:ln>
        </p:spPr>
        <p:txBody>
          <a:bodyPr spcFirstLastPara="1" wrap="square" lIns="0" tIns="0" rIns="0" bIns="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19170">
              <a:defRPr/>
            </a:pPr>
            <a:r>
              <a:rPr lang="en-GB" sz="2000" b="1">
                <a:solidFill>
                  <a:schemeClr val="accent1"/>
                </a:solidFill>
                <a:latin typeface="+mj-lt"/>
                <a:sym typeface="Nunito"/>
              </a:rPr>
              <a:t>99%</a:t>
            </a:r>
          </a:p>
        </p:txBody>
      </p:sp>
      <p:sp>
        <p:nvSpPr>
          <p:cNvPr id="31" name="Rectangle 30">
            <a:extLst>
              <a:ext uri="{FF2B5EF4-FFF2-40B4-BE49-F238E27FC236}">
                <a16:creationId xmlns:a16="http://schemas.microsoft.com/office/drawing/2014/main" id="{FBB779A4-4F58-124B-80BD-12A99F1D266F}"/>
              </a:ext>
            </a:extLst>
          </p:cNvPr>
          <p:cNvSpPr/>
          <p:nvPr/>
        </p:nvSpPr>
        <p:spPr>
          <a:xfrm>
            <a:off x="0" y="0"/>
            <a:ext cx="12192000" cy="433137"/>
          </a:xfrm>
          <a:prstGeom prst="rect">
            <a:avLst/>
          </a:prstGeom>
          <a:solidFill>
            <a:srgbClr val="004C74"/>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spcAft>
                <a:spcPts val="1000"/>
              </a:spcAft>
            </a:pPr>
            <a:endParaRPr lang="en-GB" sz="1400" b="1" err="1"/>
          </a:p>
        </p:txBody>
      </p:sp>
    </p:spTree>
    <p:extLst>
      <p:ext uri="{BB962C8B-B14F-4D97-AF65-F5344CB8AC3E}">
        <p14:creationId xmlns:p14="http://schemas.microsoft.com/office/powerpoint/2010/main" val="2728180291"/>
      </p:ext>
    </p:extLst>
  </p:cSld>
  <p:clrMapOvr>
    <a:masterClrMapping/>
  </p:clrMapOvr>
</p:sld>
</file>

<file path=ppt/theme/theme1.xml><?xml version="1.0" encoding="utf-8"?>
<a:theme xmlns:a="http://schemas.openxmlformats.org/drawingml/2006/main" name="Main presentation">
  <a:themeElements>
    <a:clrScheme name="WAU">
      <a:dk1>
        <a:srgbClr val="FFEB6B"/>
      </a:dk1>
      <a:lt1>
        <a:srgbClr val="FFFFFF"/>
      </a:lt1>
      <a:dk2>
        <a:srgbClr val="D8EEFD"/>
      </a:dk2>
      <a:lt2>
        <a:srgbClr val="D8D8D8"/>
      </a:lt2>
      <a:accent1>
        <a:srgbClr val="464240"/>
      </a:accent1>
      <a:accent2>
        <a:srgbClr val="C22A29"/>
      </a:accent2>
      <a:accent3>
        <a:srgbClr val="EDDE27"/>
      </a:accent3>
      <a:accent4>
        <a:srgbClr val="81BA26"/>
      </a:accent4>
      <a:accent5>
        <a:srgbClr val="71C7DE"/>
      </a:accent5>
      <a:accent6>
        <a:srgbClr val="EABDCC"/>
      </a:accent6>
      <a:hlink>
        <a:srgbClr val="2C246D"/>
      </a:hlink>
      <a:folHlink>
        <a:srgbClr val="4F258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lnSpc>
            <a:spcPct val="100000"/>
          </a:lnSpc>
          <a:spcAft>
            <a:spcPts val="1000"/>
          </a:spcAft>
          <a:defRPr sz="1400" b="0" noProof="0" dirty="0" err="1" smtClean="0">
            <a:solidFill>
              <a:schemeClr val="accent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on4" id="{38CE1790-F9AC-6A40-BF79-979789D753A7}" vid="{2A0156EA-60E7-4241-9FCF-38B322654D32}"/>
    </a:ext>
  </a:extLst>
</a:theme>
</file>

<file path=ppt/theme/theme2.xml><?xml version="1.0" encoding="utf-8"?>
<a:theme xmlns:a="http://schemas.openxmlformats.org/drawingml/2006/main" name="1_Main presentation">
  <a:themeElements>
    <a:clrScheme name="WAU">
      <a:dk1>
        <a:srgbClr val="FFEB6B"/>
      </a:dk1>
      <a:lt1>
        <a:srgbClr val="FFFFFF"/>
      </a:lt1>
      <a:dk2>
        <a:srgbClr val="D8EEFD"/>
      </a:dk2>
      <a:lt2>
        <a:srgbClr val="D8D8D8"/>
      </a:lt2>
      <a:accent1>
        <a:srgbClr val="464240"/>
      </a:accent1>
      <a:accent2>
        <a:srgbClr val="C22A29"/>
      </a:accent2>
      <a:accent3>
        <a:srgbClr val="EDDE27"/>
      </a:accent3>
      <a:accent4>
        <a:srgbClr val="81BA26"/>
      </a:accent4>
      <a:accent5>
        <a:srgbClr val="71C7DE"/>
      </a:accent5>
      <a:accent6>
        <a:srgbClr val="EABDCC"/>
      </a:accent6>
      <a:hlink>
        <a:srgbClr val="2C246D"/>
      </a:hlink>
      <a:folHlink>
        <a:srgbClr val="4F258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lnSpc>
            <a:spcPct val="100000"/>
          </a:lnSpc>
          <a:spcAft>
            <a:spcPts val="1000"/>
          </a:spcAft>
          <a:defRPr sz="1400" b="0" noProof="0" dirty="0" err="1" smtClean="0">
            <a:solidFill>
              <a:schemeClr val="accent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on4" id="{38CE1790-F9AC-6A40-BF79-979789D753A7}" vid="{2A0156EA-60E7-4241-9FCF-38B322654D32}"/>
    </a:ext>
  </a:extLst>
</a:theme>
</file>

<file path=ppt/theme/theme3.xml><?xml version="1.0" encoding="utf-8"?>
<a:theme xmlns:a="http://schemas.openxmlformats.org/drawingml/2006/main" name="2_Main presentation">
  <a:themeElements>
    <a:clrScheme name="WAU">
      <a:dk1>
        <a:srgbClr val="FFEB6B"/>
      </a:dk1>
      <a:lt1>
        <a:srgbClr val="FFFFFF"/>
      </a:lt1>
      <a:dk2>
        <a:srgbClr val="D8EEFD"/>
      </a:dk2>
      <a:lt2>
        <a:srgbClr val="D8D8D8"/>
      </a:lt2>
      <a:accent1>
        <a:srgbClr val="464240"/>
      </a:accent1>
      <a:accent2>
        <a:srgbClr val="C22A29"/>
      </a:accent2>
      <a:accent3>
        <a:srgbClr val="EDDE27"/>
      </a:accent3>
      <a:accent4>
        <a:srgbClr val="81BA26"/>
      </a:accent4>
      <a:accent5>
        <a:srgbClr val="71C7DE"/>
      </a:accent5>
      <a:accent6>
        <a:srgbClr val="EABDCC"/>
      </a:accent6>
      <a:hlink>
        <a:srgbClr val="2C246D"/>
      </a:hlink>
      <a:folHlink>
        <a:srgbClr val="4F258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lnSpc>
            <a:spcPct val="100000"/>
          </a:lnSpc>
          <a:spcAft>
            <a:spcPts val="1000"/>
          </a:spcAft>
          <a:defRPr sz="1400" b="0" noProof="0" dirty="0" err="1" smtClean="0">
            <a:solidFill>
              <a:schemeClr val="accent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on4" id="{38CE1790-F9AC-6A40-BF79-979789D753A7}" vid="{2A0156EA-60E7-4241-9FCF-38B322654D32}"/>
    </a:ext>
  </a:extLst>
</a:theme>
</file>

<file path=ppt/theme/theme4.xml><?xml version="1.0" encoding="utf-8"?>
<a:theme xmlns:a="http://schemas.openxmlformats.org/drawingml/2006/main" name="3_Main presentation">
  <a:themeElements>
    <a:clrScheme name="WAU">
      <a:dk1>
        <a:srgbClr val="FFEB6B"/>
      </a:dk1>
      <a:lt1>
        <a:srgbClr val="FFFFFF"/>
      </a:lt1>
      <a:dk2>
        <a:srgbClr val="D8EEFD"/>
      </a:dk2>
      <a:lt2>
        <a:srgbClr val="D8D8D8"/>
      </a:lt2>
      <a:accent1>
        <a:srgbClr val="464240"/>
      </a:accent1>
      <a:accent2>
        <a:srgbClr val="C22A29"/>
      </a:accent2>
      <a:accent3>
        <a:srgbClr val="EDDE27"/>
      </a:accent3>
      <a:accent4>
        <a:srgbClr val="81BA26"/>
      </a:accent4>
      <a:accent5>
        <a:srgbClr val="71C7DE"/>
      </a:accent5>
      <a:accent6>
        <a:srgbClr val="EABDCC"/>
      </a:accent6>
      <a:hlink>
        <a:srgbClr val="2C246D"/>
      </a:hlink>
      <a:folHlink>
        <a:srgbClr val="4F258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lnSpc>
            <a:spcPct val="100000"/>
          </a:lnSpc>
          <a:spcAft>
            <a:spcPts val="1000"/>
          </a:spcAft>
          <a:defRPr sz="1400" b="0" noProof="0" dirty="0" err="1" smtClean="0">
            <a:solidFill>
              <a:schemeClr val="accent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on4" id="{38CE1790-F9AC-6A40-BF79-979789D753A7}" vid="{2A0156EA-60E7-4241-9FCF-38B322654D32}"/>
    </a:ext>
  </a:extLst>
</a:theme>
</file>

<file path=ppt/theme/theme5.xml><?xml version="1.0" encoding="utf-8"?>
<a:theme xmlns:a="http://schemas.openxmlformats.org/drawingml/2006/main" name="4_Main presentation">
  <a:themeElements>
    <a:clrScheme name="WAU">
      <a:dk1>
        <a:srgbClr val="FFEB6B"/>
      </a:dk1>
      <a:lt1>
        <a:srgbClr val="FFFFFF"/>
      </a:lt1>
      <a:dk2>
        <a:srgbClr val="D8EEFD"/>
      </a:dk2>
      <a:lt2>
        <a:srgbClr val="D8D8D8"/>
      </a:lt2>
      <a:accent1>
        <a:srgbClr val="464240"/>
      </a:accent1>
      <a:accent2>
        <a:srgbClr val="C22A29"/>
      </a:accent2>
      <a:accent3>
        <a:srgbClr val="EDDE27"/>
      </a:accent3>
      <a:accent4>
        <a:srgbClr val="81BA26"/>
      </a:accent4>
      <a:accent5>
        <a:srgbClr val="71C7DE"/>
      </a:accent5>
      <a:accent6>
        <a:srgbClr val="EABDCC"/>
      </a:accent6>
      <a:hlink>
        <a:srgbClr val="2C246D"/>
      </a:hlink>
      <a:folHlink>
        <a:srgbClr val="4F258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lnSpc>
            <a:spcPct val="100000"/>
          </a:lnSpc>
          <a:spcAft>
            <a:spcPts val="1000"/>
          </a:spcAft>
          <a:defRPr sz="1400" b="0" noProof="0" dirty="0" err="1" smtClean="0">
            <a:solidFill>
              <a:schemeClr val="accent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on4" id="{38CE1790-F9AC-6A40-BF79-979789D753A7}" vid="{2A0156EA-60E7-4241-9FCF-38B322654D32}"/>
    </a:ext>
  </a:extLst>
</a:theme>
</file>

<file path=ppt/theme/theme6.xml><?xml version="1.0" encoding="utf-8"?>
<a:theme xmlns:a="http://schemas.openxmlformats.org/drawingml/2006/main" name="Colours">
  <a:themeElements>
    <a:clrScheme name="WAU">
      <a:dk1>
        <a:srgbClr val="FFEB6B"/>
      </a:dk1>
      <a:lt1>
        <a:srgbClr val="FFFFFF"/>
      </a:lt1>
      <a:dk2>
        <a:srgbClr val="D8EEFD"/>
      </a:dk2>
      <a:lt2>
        <a:srgbClr val="D8D8D8"/>
      </a:lt2>
      <a:accent1>
        <a:srgbClr val="464240"/>
      </a:accent1>
      <a:accent2>
        <a:srgbClr val="C22A29"/>
      </a:accent2>
      <a:accent3>
        <a:srgbClr val="EDDE27"/>
      </a:accent3>
      <a:accent4>
        <a:srgbClr val="81BA26"/>
      </a:accent4>
      <a:accent5>
        <a:srgbClr val="71C7DE"/>
      </a:accent5>
      <a:accent6>
        <a:srgbClr val="EABDCC"/>
      </a:accent6>
      <a:hlink>
        <a:srgbClr val="2C246D"/>
      </a:hlink>
      <a:folHlink>
        <a:srgbClr val="4F258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0" dirty="0" err="1"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lnSpc>
            <a:spcPct val="100000"/>
          </a:lnSpc>
          <a:spcAft>
            <a:spcPts val="1000"/>
          </a:spcAft>
          <a:defRPr sz="1400" b="0" noProof="0" dirty="0" err="1" smtClean="0">
            <a:solidFill>
              <a:schemeClr val="accent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esentation4" id="{38CE1790-F9AC-6A40-BF79-979789D753A7}" vid="{C005F7D6-6EE4-B24E-9E11-FE96CEB0A9BD}"/>
    </a:ext>
  </a:extLst>
</a:theme>
</file>

<file path=ppt/theme/theme7.xml><?xml version="1.0" encoding="utf-8"?>
<a:theme xmlns:a="http://schemas.openxmlformats.org/drawingml/2006/main" name="Back cover">
  <a:themeElements>
    <a:clrScheme name="WAU">
      <a:dk1>
        <a:srgbClr val="FFEB6B"/>
      </a:dk1>
      <a:lt1>
        <a:srgbClr val="FFFFFF"/>
      </a:lt1>
      <a:dk2>
        <a:srgbClr val="D8EEFD"/>
      </a:dk2>
      <a:lt2>
        <a:srgbClr val="D8D8D8"/>
      </a:lt2>
      <a:accent1>
        <a:srgbClr val="464240"/>
      </a:accent1>
      <a:accent2>
        <a:srgbClr val="C22A29"/>
      </a:accent2>
      <a:accent3>
        <a:srgbClr val="EDDE27"/>
      </a:accent3>
      <a:accent4>
        <a:srgbClr val="81BA26"/>
      </a:accent4>
      <a:accent5>
        <a:srgbClr val="71C7DE"/>
      </a:accent5>
      <a:accent6>
        <a:srgbClr val="EABDCC"/>
      </a:accent6>
      <a:hlink>
        <a:srgbClr val="2C246D"/>
      </a:hlink>
      <a:folHlink>
        <a:srgbClr val="4F258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38CE1790-F9AC-6A40-BF79-979789D753A7}" vid="{A5EE1231-7A78-574B-957D-DC5A07DB6C0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fa4c51-fe28-4967-b4da-a579424adcd2">
      <Terms xmlns="http://schemas.microsoft.com/office/infopath/2007/PartnerControls"/>
    </lcf76f155ced4ddcb4097134ff3c332f>
    <TaxCatchAll xmlns="97196a12-48d3-43ef-b893-3ddabdeba1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50935312E49040A0B1AD8BF2A39E5A" ma:contentTypeVersion="19" ma:contentTypeDescription="Create a new document." ma:contentTypeScope="" ma:versionID="f3b019694b8386d28e9deaa503c57052">
  <xsd:schema xmlns:xsd="http://www.w3.org/2001/XMLSchema" xmlns:xs="http://www.w3.org/2001/XMLSchema" xmlns:p="http://schemas.microsoft.com/office/2006/metadata/properties" xmlns:ns2="97196a12-48d3-43ef-b893-3ddabdeba128" xmlns:ns3="a2fa4c51-fe28-4967-b4da-a579424adcd2" targetNamespace="http://schemas.microsoft.com/office/2006/metadata/properties" ma:root="true" ma:fieldsID="50fc0a503b8f1a52a5074b5138d42159" ns2:_="" ns3:_="">
    <xsd:import namespace="97196a12-48d3-43ef-b893-3ddabdeba128"/>
    <xsd:import namespace="a2fa4c51-fe28-4967-b4da-a579424adcd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96a12-48d3-43ef-b893-3ddabdeba1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3f30f5c-6ed2-4636-96ac-d0574b04d1ac}" ma:internalName="TaxCatchAll" ma:showField="CatchAllData" ma:web="97196a12-48d3-43ef-b893-3ddabdeba12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fa4c51-fe28-4967-b4da-a579424adcd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ef9ad0e-e079-4682-a58f-8e8229dcbfd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2D36FA-8B54-4375-8614-36BA108380B2}">
  <ds:schemaRefs>
    <ds:schemaRef ds:uri="97196a12-48d3-43ef-b893-3ddabdeba128"/>
    <ds:schemaRef ds:uri="a2fa4c51-fe28-4967-b4da-a579424adc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7B78A7-3D17-460D-BD7D-77E94C4F6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96a12-48d3-43ef-b893-3ddabdeba128"/>
    <ds:schemaRef ds:uri="a2fa4c51-fe28-4967-b4da-a579424ad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4D8B72-01DF-406F-A6F3-ACD27EB8DD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Main presentation</Template>
  <TotalTime>0</TotalTime>
  <Words>5053</Words>
  <Application>Microsoft Office PowerPoint</Application>
  <PresentationFormat>Widescreen</PresentationFormat>
  <Paragraphs>630</Paragraphs>
  <Slides>48</Slides>
  <Notes>0</Notes>
  <HiddenSlides>0</HiddenSlides>
  <MMClips>0</MMClips>
  <ScaleCrop>false</ScaleCrop>
  <HeadingPairs>
    <vt:vector size="4" baseType="variant">
      <vt:variant>
        <vt:lpstr>Theme</vt:lpstr>
      </vt:variant>
      <vt:variant>
        <vt:i4>7</vt:i4>
      </vt:variant>
      <vt:variant>
        <vt:lpstr>Slide Titles</vt:lpstr>
      </vt:variant>
      <vt:variant>
        <vt:i4>48</vt:i4>
      </vt:variant>
    </vt:vector>
  </HeadingPairs>
  <TitlesOfParts>
    <vt:vector size="55" baseType="lpstr">
      <vt:lpstr>Main presentation</vt:lpstr>
      <vt:lpstr>1_Main presentation</vt:lpstr>
      <vt:lpstr>2_Main presentation</vt:lpstr>
      <vt:lpstr>3_Main presentation</vt:lpstr>
      <vt:lpstr>4_Main presentation</vt:lpstr>
      <vt:lpstr>Colours</vt:lpstr>
      <vt:lpstr>Back cover</vt:lpstr>
      <vt:lpstr>PowerPoint Presentation</vt:lpstr>
      <vt:lpstr>BACKGROUND TO WE ARE UNDEFEATABLE</vt:lpstr>
      <vt:lpstr>THE PUBLIC CONSULTATION</vt:lpstr>
      <vt:lpstr>FREE RESOURCES</vt:lpstr>
      <vt:lpstr>CONSULTATION TOPICS</vt:lpstr>
      <vt:lpstr>CONSULTATION RESPONSE</vt:lpstr>
      <vt:lpstr>Key Learnings</vt:lpstr>
      <vt:lpstr>PowerPoint Presentation</vt:lpstr>
      <vt:lpstr>ALMOST EVERYONE KNOWS IT’S KEY FOR  PEOPLE WITH LTHCs TO BE PHYSICALLY ACTIVE</vt:lpstr>
      <vt:lpstr>PowerPoint Presentation</vt:lpstr>
      <vt:lpstr>THE MOTIVATIONS EXPRESSED FOR  BEING ACTIVE FALL INTO THREE CATEGORIES</vt:lpstr>
      <vt:lpstr>TOP 3 MOTIVATIONS FOR DOING PHYSICAL ACTIVITY:  SINGLE VS. MULTIPLE LTHC</vt:lpstr>
      <vt:lpstr>TOP 3 MOTIVATIONS FOR DOING PHYSICAL ACTIVITY: BY LTHC</vt:lpstr>
      <vt:lpstr>PowerPoint Presentation</vt:lpstr>
      <vt:lpstr>PowerPoint Presentation</vt:lpstr>
      <vt:lpstr>THE STARTING POINT FOR TRUSTED ADVICE IS THE NHS</vt:lpstr>
      <vt:lpstr>PowerPoint Presentation</vt:lpstr>
      <vt:lpstr>PowerPoint Presentation</vt:lpstr>
      <vt:lpstr>PAIN, LOW ENERGY AND PHYSICAL LIMITATIONS ARE THE PRIMARY BARRIERS TO ACTIVITY</vt:lpstr>
      <vt:lpstr>TOP 3 BARRIERS TO PHYSICAL ACTIVITY: BY LTHC</vt:lpstr>
      <vt:lpstr>PowerPoint Presentation</vt:lpstr>
      <vt:lpstr>PowerPoint Presentation</vt:lpstr>
      <vt:lpstr>IT’S UNCLEAR THAT THE ‘SYSTEM’ RECOGNISES THE  PHYSICAL BARRIERS FACED BY PEOPLE WITH LTHCs</vt:lpstr>
      <vt:lpstr>PowerPoint Presentation</vt:lpstr>
      <vt:lpstr>PowerPoint Presentation</vt:lpstr>
      <vt:lpstr>FAMILY/FRIENDS/CARERS LACK CONFIDENCE SUPPORTING PEOPLE  WITH LTHCs TO BE ACTIVE BUT PROFESSIONALS ALSO COULD IMPROVE</vt:lpstr>
      <vt:lpstr>CONFIDENCE AMONG FAMILY/FRIENDS/ CARER VARIES SIGNIFICANTLY BY LTHC: IT’S LOWEST FOR DEMENTIA, PARKINSON’S, HEART CONDITIONS &amp; STROKE</vt:lpstr>
      <vt:lpstr>PowerPoint Presentation</vt:lpstr>
      <vt:lpstr>PowerPoint Presentation</vt:lpstr>
      <vt:lpstr>PROFESSIONALS AND FAMILY/FRIENDS/CARERS WANT GUIDANCE ON APPROPRIATE PHYSICAL ACTIVITY TO RECOMMEND</vt:lpstr>
      <vt:lpstr>PowerPoint Presentation</vt:lpstr>
      <vt:lpstr>PowerPoint Presentation</vt:lpstr>
      <vt:lpstr>MORE PEOPLE EXPECT HEALTH CHARITIES THAN THE NHS TO PRIORITISE THE PHYSICAL ACTIVITY AGENDA</vt:lpstr>
      <vt:lpstr>9 IN 10 THINK CHARITY INVOLVEMENT IN WE ARE UNDEFEATABLE IS IMPORTANT</vt:lpstr>
      <vt:lpstr>PowerPoint Presentation</vt:lpstr>
      <vt:lpstr>PowerPoint Presentation</vt:lpstr>
      <vt:lpstr>HIGHEST RANKING RESOURCE IDEA FOR PEOPLE WITH LTHCs IS EASY TO FOLLOW WORKOUTS FOR ALL CAPABILITIES</vt:lpstr>
      <vt:lpstr>TOP RANKED RESOURCE IDEAS: SINGLE VS. MULTIPLE LTHC</vt:lpstr>
      <vt:lpstr>TOP RANKED RESOURCE IDEAS: PROFESSIONALS</vt:lpstr>
      <vt:lpstr>PowerPoint Presentation</vt:lpstr>
      <vt:lpstr>PowerPoint Presentation</vt:lpstr>
      <vt:lpstr>WE ARE UNDEFEATABLE WILL ACT DIRECTLY ON MANY OF THE FINDINGS</vt:lpstr>
      <vt:lpstr>WAU WILL ALSO ENGAGE SECTOR PARTNERS </vt:lpstr>
      <vt:lpstr>PowerPoint Presentation</vt:lpstr>
      <vt:lpstr>PowerPoint Presentation</vt:lpstr>
      <vt:lpstr>APPENDIX: SAMPLE BREAKDOWN (1/3)</vt:lpstr>
      <vt:lpstr>APPENDIX: SAMPLE BREAKDOWN (2/3)</vt:lpstr>
      <vt:lpstr>APPENDIX: SAMPLE BREAKDOWN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Skupien</dc:creator>
  <cp:lastModifiedBy>Barbara Langer</cp:lastModifiedBy>
  <cp:revision>22</cp:revision>
  <dcterms:created xsi:type="dcterms:W3CDTF">2024-03-27T13:55:36Z</dcterms:created>
  <dcterms:modified xsi:type="dcterms:W3CDTF">2025-12-19T10:33:09Z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0x010100E950935312E49040A0B1AD8BF2A39E5A</vt:lpwstr>
  </property>
  <property fmtid="{D5CDD505-2E9C-101B-9397-08002B2CF9AE}" pid="3" name="MediaServiceImageTags">
    <vt:lpwstr/>
  </property>
</Properties>
</file>